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4"/>
  </p:sldMasterIdLst>
  <p:notesMasterIdLst>
    <p:notesMasterId r:id="rId37"/>
  </p:notesMasterIdLst>
  <p:handoutMasterIdLst>
    <p:handoutMasterId r:id="rId38"/>
  </p:handoutMasterIdLst>
  <p:sldIdLst>
    <p:sldId id="409" r:id="rId15"/>
    <p:sldId id="375" r:id="rId16"/>
    <p:sldId id="346" r:id="rId17"/>
    <p:sldId id="294" r:id="rId18"/>
    <p:sldId id="412" r:id="rId19"/>
    <p:sldId id="396" r:id="rId20"/>
    <p:sldId id="400" r:id="rId21"/>
    <p:sldId id="398" r:id="rId22"/>
    <p:sldId id="402" r:id="rId23"/>
    <p:sldId id="403" r:id="rId24"/>
    <p:sldId id="401" r:id="rId25"/>
    <p:sldId id="416" r:id="rId26"/>
    <p:sldId id="417" r:id="rId27"/>
    <p:sldId id="414" r:id="rId28"/>
    <p:sldId id="361" r:id="rId29"/>
    <p:sldId id="379" r:id="rId30"/>
    <p:sldId id="381" r:id="rId31"/>
    <p:sldId id="419" r:id="rId32"/>
    <p:sldId id="404" r:id="rId33"/>
    <p:sldId id="418" r:id="rId34"/>
    <p:sldId id="420" r:id="rId35"/>
    <p:sldId id="415" r:id="rId36"/>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mith, Catherine" initials="SC" lastIdx="0" clrIdx="0">
    <p:extLst>
      <p:ext uri="{19B8F6BF-5375-455C-9EA6-DF929625EA0E}">
        <p15:presenceInfo xmlns:p15="http://schemas.microsoft.com/office/powerpoint/2012/main" userId="S-1-5-21-1339303556-449845944-1601390327-8817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843" autoAdjust="0"/>
    <p:restoredTop sz="51561" autoAdjust="0"/>
  </p:normalViewPr>
  <p:slideViewPr>
    <p:cSldViewPr snapToGrid="0">
      <p:cViewPr varScale="1">
        <p:scale>
          <a:sx n="46" d="100"/>
          <a:sy n="46" d="100"/>
        </p:scale>
        <p:origin x="2022" y="54"/>
      </p:cViewPr>
      <p:guideLst>
        <p:guide orient="horz" pos="2160"/>
        <p:guide pos="3840"/>
      </p:guideLst>
    </p:cSldViewPr>
  </p:slideViewPr>
  <p:notesTextViewPr>
    <p:cViewPr>
      <p:scale>
        <a:sx n="1" d="1"/>
        <a:sy n="1" d="1"/>
      </p:scale>
      <p:origin x="0" y="0"/>
    </p:cViewPr>
  </p:notesTextViewPr>
  <p:notesViewPr>
    <p:cSldViewPr snapToGrid="0">
      <p:cViewPr varScale="1">
        <p:scale>
          <a:sx n="81" d="100"/>
          <a:sy n="81" d="100"/>
        </p:scale>
        <p:origin x="205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customXml" Target="../customXml/item13.xml"/><Relationship Id="rId18" Type="http://schemas.openxmlformats.org/officeDocument/2006/relationships/slide" Target="slides/slide4.xml"/><Relationship Id="rId26" Type="http://schemas.openxmlformats.org/officeDocument/2006/relationships/slide" Target="slides/slide12.xml"/><Relationship Id="rId39"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7.xml"/><Relationship Id="rId34" Type="http://schemas.openxmlformats.org/officeDocument/2006/relationships/slide" Target="slides/slide20.xml"/><Relationship Id="rId42" Type="http://schemas.openxmlformats.org/officeDocument/2006/relationships/theme" Target="theme/theme1.xml"/><Relationship Id="rId7" Type="http://schemas.openxmlformats.org/officeDocument/2006/relationships/customXml" Target="../customXml/item7.xml"/><Relationship Id="rId12" Type="http://schemas.openxmlformats.org/officeDocument/2006/relationships/customXml" Target="../customXml/item12.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slide" Target="slides/slide19.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2.xml"/><Relationship Id="rId20" Type="http://schemas.openxmlformats.org/officeDocument/2006/relationships/slide" Target="slides/slide6.xml"/><Relationship Id="rId29" Type="http://schemas.openxmlformats.org/officeDocument/2006/relationships/slide" Target="slides/slide1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slide" Target="slides/slide10.xml"/><Relationship Id="rId32" Type="http://schemas.openxmlformats.org/officeDocument/2006/relationships/slide" Target="slides/slide18.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36" Type="http://schemas.openxmlformats.org/officeDocument/2006/relationships/slide" Target="slides/slide22.xml"/><Relationship Id="rId10" Type="http://schemas.openxmlformats.org/officeDocument/2006/relationships/customXml" Target="../customXml/item10.xml"/><Relationship Id="rId19" Type="http://schemas.openxmlformats.org/officeDocument/2006/relationships/slide" Target="slides/slide5.xml"/><Relationship Id="rId31" Type="http://schemas.openxmlformats.org/officeDocument/2006/relationships/slide" Target="slides/slide17.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slideMaster" Target="slideMasters/slideMaster1.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slide" Target="slides/slide16.xml"/><Relationship Id="rId35" Type="http://schemas.openxmlformats.org/officeDocument/2006/relationships/slide" Target="slides/slide2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4F42AF1-DFFD-45F7-A81C-8A9A3D2B14A7}"/>
              </a:ext>
            </a:extLst>
          </p:cNvPr>
          <p:cNvSpPr>
            <a:spLocks noGrp="1"/>
          </p:cNvSpPr>
          <p:nvPr>
            <p:ph type="hdr" sz="quarter"/>
          </p:nvPr>
        </p:nvSpPr>
        <p:spPr>
          <a:xfrm>
            <a:off x="1" y="1"/>
            <a:ext cx="3027639" cy="466087"/>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66D2289-253B-484A-9AE5-CFC47D13B461}"/>
              </a:ext>
            </a:extLst>
          </p:cNvPr>
          <p:cNvSpPr>
            <a:spLocks noGrp="1"/>
          </p:cNvSpPr>
          <p:nvPr>
            <p:ph type="dt" sz="quarter" idx="1"/>
          </p:nvPr>
        </p:nvSpPr>
        <p:spPr>
          <a:xfrm>
            <a:off x="3955750" y="1"/>
            <a:ext cx="3027638" cy="466087"/>
          </a:xfrm>
          <a:prstGeom prst="rect">
            <a:avLst/>
          </a:prstGeom>
        </p:spPr>
        <p:txBody>
          <a:bodyPr vert="horz" lIns="91440" tIns="45720" rIns="91440" bIns="45720" rtlCol="0"/>
          <a:lstStyle>
            <a:lvl1pPr algn="r">
              <a:defRPr sz="1200"/>
            </a:lvl1pPr>
          </a:lstStyle>
          <a:p>
            <a:fld id="{21DAB775-2E42-4A6C-BA2F-7A97D6C892AA}" type="datetimeFigureOut">
              <a:rPr lang="en-US" smtClean="0"/>
              <a:pPr/>
              <a:t>3/13/2019</a:t>
            </a:fld>
            <a:endParaRPr lang="en-US"/>
          </a:p>
        </p:txBody>
      </p:sp>
      <p:sp>
        <p:nvSpPr>
          <p:cNvPr id="4" name="Footer Placeholder 3">
            <a:extLst>
              <a:ext uri="{FF2B5EF4-FFF2-40B4-BE49-F238E27FC236}">
                <a16:creationId xmlns:a16="http://schemas.microsoft.com/office/drawing/2014/main" id="{3D209D87-A5AB-47B2-8C95-40F6E426AFAF}"/>
              </a:ext>
            </a:extLst>
          </p:cNvPr>
          <p:cNvSpPr>
            <a:spLocks noGrp="1"/>
          </p:cNvSpPr>
          <p:nvPr>
            <p:ph type="ftr" sz="quarter" idx="2"/>
          </p:nvPr>
        </p:nvSpPr>
        <p:spPr>
          <a:xfrm>
            <a:off x="1" y="8817613"/>
            <a:ext cx="3027639" cy="4660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2A99A17-4533-4AD4-9300-99C50C26847B}"/>
              </a:ext>
            </a:extLst>
          </p:cNvPr>
          <p:cNvSpPr>
            <a:spLocks noGrp="1"/>
          </p:cNvSpPr>
          <p:nvPr>
            <p:ph type="sldNum" sz="quarter" idx="3"/>
          </p:nvPr>
        </p:nvSpPr>
        <p:spPr>
          <a:xfrm>
            <a:off x="3955750" y="8817613"/>
            <a:ext cx="3027638" cy="466087"/>
          </a:xfrm>
          <a:prstGeom prst="rect">
            <a:avLst/>
          </a:prstGeom>
        </p:spPr>
        <p:txBody>
          <a:bodyPr vert="horz" lIns="91440" tIns="45720" rIns="91440" bIns="45720" rtlCol="0" anchor="b"/>
          <a:lstStyle>
            <a:lvl1pPr algn="r">
              <a:defRPr sz="1200"/>
            </a:lvl1pPr>
          </a:lstStyle>
          <a:p>
            <a:fld id="{5025B324-A8C0-4605-BF96-14D838437DB1}" type="slidenum">
              <a:rPr lang="en-US" smtClean="0"/>
              <a:pPr/>
              <a:t>‹#›</a:t>
            </a:fld>
            <a:endParaRPr lang="en-US"/>
          </a:p>
        </p:txBody>
      </p:sp>
    </p:spTree>
    <p:extLst>
      <p:ext uri="{BB962C8B-B14F-4D97-AF65-F5344CB8AC3E}">
        <p14:creationId xmlns:p14="http://schemas.microsoft.com/office/powerpoint/2010/main" val="20880107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6833" cy="465797"/>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956551" y="0"/>
            <a:ext cx="3026833" cy="465797"/>
          </a:xfrm>
          <a:prstGeom prst="rect">
            <a:avLst/>
          </a:prstGeom>
        </p:spPr>
        <p:txBody>
          <a:bodyPr vert="horz" lIns="92446" tIns="46223" rIns="92446" bIns="46223" rtlCol="0"/>
          <a:lstStyle>
            <a:lvl1pPr algn="r">
              <a:defRPr sz="1200"/>
            </a:lvl1pPr>
          </a:lstStyle>
          <a:p>
            <a:fld id="{AFCBD1BF-6133-4801-BEF3-560F311BD638}" type="datetimeFigureOut">
              <a:rPr lang="en-US" smtClean="0"/>
              <a:pPr/>
              <a:t>3/13/2019</a:t>
            </a:fld>
            <a:endParaRPr lang="en-US"/>
          </a:p>
        </p:txBody>
      </p:sp>
      <p:sp>
        <p:nvSpPr>
          <p:cNvPr id="4" name="Slide Image Placeholder 3"/>
          <p:cNvSpPr>
            <a:spLocks noGrp="1" noRot="1" noChangeAspect="1"/>
          </p:cNvSpPr>
          <p:nvPr>
            <p:ph type="sldImg" idx="2"/>
          </p:nvPr>
        </p:nvSpPr>
        <p:spPr>
          <a:xfrm>
            <a:off x="709613" y="1160463"/>
            <a:ext cx="5567362" cy="3132137"/>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98501" y="4467780"/>
            <a:ext cx="5588000" cy="3655457"/>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17905"/>
            <a:ext cx="3026833" cy="465796"/>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956551" y="8817905"/>
            <a:ext cx="3026833" cy="465796"/>
          </a:xfrm>
          <a:prstGeom prst="rect">
            <a:avLst/>
          </a:prstGeom>
        </p:spPr>
        <p:txBody>
          <a:bodyPr vert="horz" lIns="92446" tIns="46223" rIns="92446" bIns="46223" rtlCol="0" anchor="b"/>
          <a:lstStyle>
            <a:lvl1pPr algn="r">
              <a:defRPr sz="1200"/>
            </a:lvl1pPr>
          </a:lstStyle>
          <a:p>
            <a:fld id="{32A6C297-029B-4EA9-81CC-C43098508E15}" type="slidenum">
              <a:rPr lang="en-US" smtClean="0"/>
              <a:pPr/>
              <a:t>‹#›</a:t>
            </a:fld>
            <a:endParaRPr lang="en-US"/>
          </a:p>
        </p:txBody>
      </p:sp>
    </p:spTree>
    <p:extLst>
      <p:ext uri="{BB962C8B-B14F-4D97-AF65-F5344CB8AC3E}">
        <p14:creationId xmlns:p14="http://schemas.microsoft.com/office/powerpoint/2010/main" val="1392819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youtube.com/watch?v=hLA6EYa7tMg"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Elise</a:t>
            </a:r>
          </a:p>
        </p:txBody>
      </p:sp>
      <p:sp>
        <p:nvSpPr>
          <p:cNvPr id="4" name="Slide Number Placeholder 3"/>
          <p:cNvSpPr>
            <a:spLocks noGrp="1"/>
          </p:cNvSpPr>
          <p:nvPr>
            <p:ph type="sldNum" sz="quarter" idx="10"/>
          </p:nvPr>
        </p:nvSpPr>
        <p:spPr/>
        <p:txBody>
          <a:bodyPr/>
          <a:lstStyle/>
          <a:p>
            <a:fld id="{73FB81DA-7E19-421B-B905-DC9811DD3869}" type="slidenum">
              <a:rPr lang="en-US" smtClean="0"/>
              <a:pPr/>
              <a:t>1</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721972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601BBC-3E60-4B82-A41E-79E9E994C97A}" type="slidenum">
              <a:rPr lang="en-US" smtClean="0"/>
              <a:pPr/>
              <a:t>10</a:t>
            </a:fld>
            <a:endParaRPr lang="en-US"/>
          </a:p>
        </p:txBody>
      </p:sp>
    </p:spTree>
    <p:extLst>
      <p:ext uri="{BB962C8B-B14F-4D97-AF65-F5344CB8AC3E}">
        <p14:creationId xmlns:p14="http://schemas.microsoft.com/office/powerpoint/2010/main" val="32181609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latin typeface="+mn-lt"/>
                <a:ea typeface="+mn-ea"/>
                <a:cs typeface="+mn-cs"/>
              </a:rPr>
              <a:t>Ammonia assistance related work summary</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 </a:t>
            </a:r>
          </a:p>
          <a:p>
            <a:r>
              <a:rPr lang="en-US" sz="1200" kern="1200" dirty="0">
                <a:solidFill>
                  <a:schemeClr val="tx1"/>
                </a:solidFill>
                <a:latin typeface="+mn-lt"/>
                <a:ea typeface="+mn-ea"/>
                <a:cs typeface="+mn-cs"/>
              </a:rPr>
              <a:t>EPA New England’s Chemical Accident Prevention Program helps facilities that use hazardous chemicals comply with environmental and storage safety rules. There are many more facilities that must comply with these rules than EPA resources can inspect, so EPA has been using a strategic approach of enforcement and assistance to promote safe practices for storing and using hazardous chemicals. The Region has focused work on ammonia refrigeration facilities in support of the National Enforcement Initiative: Reducing Risks of Accidental Releases at Industrial and Chemical Facilities. In 2017, there were 8 reported ammonia releases at New England ammonia refrigeration facilities. As of July 2018, there have been 5 reported ammonia releases at refrigeration facilities.</a:t>
            </a:r>
          </a:p>
          <a:p>
            <a:r>
              <a:rPr lang="en-US" sz="1200" kern="1200" dirty="0">
                <a:solidFill>
                  <a:schemeClr val="tx1"/>
                </a:solidFill>
                <a:latin typeface="+mn-lt"/>
                <a:ea typeface="+mn-ea"/>
                <a:cs typeface="+mn-cs"/>
              </a:rPr>
              <a:t>Ammonia refrigeration work done by EPA Region 1 includes:  state ammonia safety trainings, ammonia table-top exercises, ammonia presentations, a chemical accident prevention video, ammonia group email blasts; analysis of EPCRA tier 2 data for ammonia refrigeration facilities; EPCRA in-person workshops and an EPCRA webinar; launch of the Compliance Assurance and Enforcement Focus to improve safety at facilities with smaller ammonia refrigeration systems; and focused assistance to New England ice rinks on EPCRA tier 2 reporting.</a:t>
            </a:r>
          </a:p>
          <a:p>
            <a:r>
              <a:rPr lang="en-US" sz="1200" kern="1200" dirty="0">
                <a:solidFill>
                  <a:schemeClr val="tx1"/>
                </a:solidFill>
                <a:latin typeface="+mn-lt"/>
                <a:ea typeface="+mn-ea"/>
                <a:cs typeface="+mn-cs"/>
              </a:rPr>
              <a:t>Starting in January 2017, EPA sponsored ASTI/IIAR ammonia safety trainings in 5 New England states. The last training will be held in Connecticut in September 2018.  Most trainings lasted two days, with one day geared toward emergency response responders and the other focused on IIAR standards. There were more than 280 unique attendees for the five state trainings.   Maine sponsored one more ammonia safety training with an EPA speaker that had an additional 47 attendees.  EPA also gave an ammonia presentation at the Boston Bar Association.  </a:t>
            </a:r>
          </a:p>
          <a:p>
            <a:r>
              <a:rPr lang="en-US" sz="1200" kern="1200" dirty="0">
                <a:solidFill>
                  <a:schemeClr val="tx1"/>
                </a:solidFill>
                <a:latin typeface="+mn-lt"/>
                <a:ea typeface="+mn-ea"/>
                <a:cs typeface="+mn-cs"/>
              </a:rPr>
              <a:t>In November 2017, EPA sponsored two tabletop exercise events in Maine and Massachusetts, each focused on appropriate emergency response to a large-scale ammonia release.  The purpose of the exercise was to examine the necessary information sharing and coordination efforts required between private sector companies and responder organizations to minimize the impact on human health and the environment.  Seventy-two participants were involved in the exercises.  </a:t>
            </a:r>
          </a:p>
          <a:p>
            <a:r>
              <a:rPr lang="en-US" sz="1200" kern="1200" dirty="0">
                <a:solidFill>
                  <a:schemeClr val="tx1"/>
                </a:solidFill>
                <a:latin typeface="+mn-lt"/>
                <a:ea typeface="+mn-ea"/>
                <a:cs typeface="+mn-cs"/>
              </a:rPr>
              <a:t>EPA released a Chemical Accident Prevention video in May 2018.   This video includes information on Section 112r General Duty Clause and footage from some ammonia refrigeration facilities in New England:  </a:t>
            </a:r>
            <a:r>
              <a:rPr lang="en-US" sz="1200" kern="1200" dirty="0">
                <a:solidFill>
                  <a:schemeClr val="tx1"/>
                </a:solidFill>
                <a:latin typeface="+mn-lt"/>
                <a:ea typeface="+mn-ea"/>
                <a:cs typeface="+mn-cs"/>
                <a:hlinkClick r:id="rId3"/>
              </a:rPr>
              <a:t>https://www.youtube.com/watch?v=hLA6EYa7tMg</a:t>
            </a:r>
            <a:r>
              <a:rPr lang="en-US" sz="1200" kern="1200" dirty="0">
                <a:solidFill>
                  <a:schemeClr val="tx1"/>
                </a:solidFill>
                <a:latin typeface="+mn-lt"/>
                <a:ea typeface="+mn-ea"/>
                <a:cs typeface="+mn-cs"/>
              </a:rPr>
              <a:t> </a:t>
            </a:r>
          </a:p>
          <a:p>
            <a:r>
              <a:rPr lang="en-US" sz="1200" kern="1200" dirty="0">
                <a:solidFill>
                  <a:schemeClr val="tx1"/>
                </a:solidFill>
                <a:latin typeface="+mn-lt"/>
                <a:ea typeface="+mn-ea"/>
                <a:cs typeface="+mn-cs"/>
              </a:rPr>
              <a:t>EPA developed an ammonia email group of over 100 staff, including New England ammonia refrigeration contractors, suppliers and trade associations, to keep the regulated community informed of EPA ammonia refrigeration efforts.  This group was notified about upcoming EPA ammonia trainings, EPCRA trainings and the EPCRA webinar, EPA ammonia enforcement press releases and EPA resources (e.g. chemical accident prevention video, key safety measures, and compliance assistance tools publication). EPA encouraged recipients to share these emails with their ammonia refrigeration clients. As an example of the reach of these mailings, the first email advertised the January 2017 MA ammonia safety training, which lead one ammonia contractor to register 15 contacts, including 3 staff and 9 clients. In another example, EPA sent the group a link to the Chemical Accident Prevention video. Viewership immediately spiked, and within one month, the total number of views increased from about 120 views to over 250 views.</a:t>
            </a:r>
          </a:p>
          <a:p>
            <a:r>
              <a:rPr lang="en-US" sz="1200" kern="1200" dirty="0">
                <a:solidFill>
                  <a:schemeClr val="tx1"/>
                </a:solidFill>
                <a:latin typeface="+mn-lt"/>
                <a:ea typeface="+mn-ea"/>
                <a:cs typeface="+mn-cs"/>
              </a:rPr>
              <a:t>EPA is working to increase EPCRA tier 2 reporting within the Region, especially with ammonia refrigeration facilities.  In 2017, EPA sponsored 7 in-person workshops in 4 states (CT, NH, RI and VT) with over 600 registered attendees. Maine conducted its own EPCRA workshops. In addition, in January 2018, EPA held a webinar focused on EPCRA reporting that was attended by 523 people. Follow-up information on EPCRA reporting was sent to all 712 who registered. The workshops and webinar used ammonia and the ice skating sector as an example.</a:t>
            </a:r>
          </a:p>
          <a:p>
            <a:r>
              <a:rPr lang="en-US" sz="1200" kern="1200" dirty="0">
                <a:solidFill>
                  <a:schemeClr val="tx1"/>
                </a:solidFill>
                <a:latin typeface="+mn-lt"/>
                <a:ea typeface="+mn-ea"/>
                <a:cs typeface="+mn-cs"/>
              </a:rPr>
              <a:t>EPA created a list of potential ammonia refrigeration facilities in New England.  As part of the list, EPA tracks any refrigeration facility that has reported ammonia on an EPCRA Tier 2 form in the past, as well as facilities that have had ammonia releases. In FY2018, EPA compared multiple years of EPCRA tier 2 data and flagged any facility that was not reporting ammonia in the current year. Calls were made to the fire department to try and assess if the facility was still operational and using ammonia. After the calls to the fire departments, states received about six EPCRA tier 2 forms late from facilities. EPA is planning to use some of these facilities as Phase 1 of our General Duty Clause pilot for our Compliance Assurance and Enforcement Focus.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 </a:t>
            </a:r>
          </a:p>
          <a:p>
            <a:endParaRPr lang="en-US" b="1" dirty="0"/>
          </a:p>
        </p:txBody>
      </p:sp>
      <p:sp>
        <p:nvSpPr>
          <p:cNvPr id="4" name="Slide Number Placeholder 3"/>
          <p:cNvSpPr>
            <a:spLocks noGrp="1"/>
          </p:cNvSpPr>
          <p:nvPr>
            <p:ph type="sldNum" sz="quarter" idx="10"/>
          </p:nvPr>
        </p:nvSpPr>
        <p:spPr/>
        <p:txBody>
          <a:bodyPr/>
          <a:lstStyle/>
          <a:p>
            <a:fld id="{D3601BBC-3E60-4B82-A41E-79E9E994C97A}" type="slidenum">
              <a:rPr lang="en-US" smtClean="0"/>
              <a:pPr/>
              <a:t>11</a:t>
            </a:fld>
            <a:endParaRPr lang="en-US"/>
          </a:p>
        </p:txBody>
      </p:sp>
    </p:spTree>
    <p:extLst>
      <p:ext uri="{BB962C8B-B14F-4D97-AF65-F5344CB8AC3E}">
        <p14:creationId xmlns:p14="http://schemas.microsoft.com/office/powerpoint/2010/main" val="12794250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Assumption </a:t>
            </a:r>
          </a:p>
          <a:p>
            <a:r>
              <a:rPr lang="en-US" dirty="0"/>
              <a:t>With the phase out of R22 that many rinks may consider or switch</a:t>
            </a:r>
            <a:r>
              <a:rPr lang="en-US" baseline="0" dirty="0"/>
              <a:t> to ammonia so we wanted to work with the sector. </a:t>
            </a:r>
            <a:r>
              <a:rPr lang="en-US" sz="1200" kern="1200" dirty="0">
                <a:solidFill>
                  <a:schemeClr val="tx1"/>
                </a:solidFill>
                <a:latin typeface="+mn-lt"/>
                <a:ea typeface="+mn-ea"/>
                <a:cs typeface="+mn-cs"/>
              </a:rPr>
              <a:t>In FY2018, EPA also targeted assistance, education, training, and outreach to approximately 300 ice rinks in New England with the goal of increasing EPCRA Tier II reporting for facilities using ammonia or other regulated chemicals. Assistance activities included partnering with local industrial trade associations to publish an article on EPCRA Tier 2 reporting, direct outreach to rinks throughout the year to publicize training and assistance resources, and delivering a web-based training on EPCRA Tier 2 reporting. </a:t>
            </a:r>
            <a:endParaRPr lang="en-US" dirty="0"/>
          </a:p>
          <a:p>
            <a:endParaRPr lang="en-US" dirty="0"/>
          </a:p>
          <a:p>
            <a:r>
              <a:rPr lang="en-US" dirty="0"/>
              <a:t>Rink</a:t>
            </a:r>
            <a:r>
              <a:rPr lang="en-US" baseline="0" dirty="0"/>
              <a:t> associations</a:t>
            </a:r>
          </a:p>
          <a:p>
            <a:endParaRPr lang="en-US" baseline="0" dirty="0"/>
          </a:p>
          <a:p>
            <a:r>
              <a:rPr lang="en-US" baseline="0" dirty="0"/>
              <a:t>NEISMA (Northeast Ice Skating Managers Association – northeast based) about 300 members</a:t>
            </a:r>
          </a:p>
          <a:p>
            <a:r>
              <a:rPr lang="en-US" baseline="0" dirty="0"/>
              <a:t>US Ice rinks (National) about 1500 members</a:t>
            </a:r>
          </a:p>
          <a:p>
            <a:endParaRPr lang="en-US" baseline="0" dirty="0"/>
          </a:p>
          <a:p>
            <a:r>
              <a:rPr lang="en-US" baseline="0" dirty="0"/>
              <a:t>Map of rinks</a:t>
            </a:r>
          </a:p>
          <a:p>
            <a:r>
              <a:rPr lang="en-US" baseline="0" dirty="0"/>
              <a:t> - 78 rinks reporting ammonia (2016 data for CT and RI /2017 data for MA, NH, ME and VT)</a:t>
            </a:r>
          </a:p>
          <a:p>
            <a:r>
              <a:rPr lang="en-US" baseline="0" dirty="0"/>
              <a:t> - 16 rinks probably have ammonia</a:t>
            </a:r>
          </a:p>
          <a:p>
            <a:r>
              <a:rPr lang="en-US" baseline="0" dirty="0"/>
              <a:t> -  majority of rinks unknown about 175</a:t>
            </a:r>
          </a:p>
          <a:p>
            <a:r>
              <a:rPr lang="en-US" baseline="0" dirty="0"/>
              <a:t> </a:t>
            </a:r>
          </a:p>
          <a:p>
            <a:r>
              <a:rPr lang="en-US" i="1" baseline="0" dirty="0"/>
              <a:t>Increase in reporting</a:t>
            </a:r>
          </a:p>
          <a:p>
            <a:r>
              <a:rPr lang="en-US" sz="1200" kern="1200" dirty="0">
                <a:solidFill>
                  <a:schemeClr val="tx1"/>
                </a:solidFill>
                <a:latin typeface="+mn-lt"/>
                <a:ea typeface="+mn-ea"/>
                <a:cs typeface="+mn-cs"/>
              </a:rPr>
              <a:t>Based on available 2017 data for 4 states (MA, ME, NH and VT), there was a 16.3% increase in EPCRA Tier II forms filed at ice rink facilities and a 12.5% increase in facilities reporting ammonia from our baseline of 2015.</a:t>
            </a:r>
            <a:endParaRPr lang="en-US" baseline="0" dirty="0"/>
          </a:p>
          <a:p>
            <a:endParaRPr lang="en-US" baseline="0" dirty="0"/>
          </a:p>
        </p:txBody>
      </p:sp>
      <p:sp>
        <p:nvSpPr>
          <p:cNvPr id="4" name="Slide Number Placeholder 3"/>
          <p:cNvSpPr>
            <a:spLocks noGrp="1"/>
          </p:cNvSpPr>
          <p:nvPr>
            <p:ph type="sldNum" sz="quarter" idx="10"/>
          </p:nvPr>
        </p:nvSpPr>
        <p:spPr/>
        <p:txBody>
          <a:bodyPr/>
          <a:lstStyle/>
          <a:p>
            <a:fld id="{32A6C297-029B-4EA9-81CC-C43098508E15}"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A6C297-029B-4EA9-81CC-C43098508E15}" type="slidenum">
              <a:rPr lang="en-US" smtClean="0"/>
              <a:pPr/>
              <a:t>14</a:t>
            </a:fld>
            <a:endParaRPr lang="en-US"/>
          </a:p>
        </p:txBody>
      </p:sp>
    </p:spTree>
    <p:extLst>
      <p:ext uri="{BB962C8B-B14F-4D97-AF65-F5344CB8AC3E}">
        <p14:creationId xmlns:p14="http://schemas.microsoft.com/office/powerpoint/2010/main" val="4176624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ECE705-605C-41DE-8730-542B46AFECB3}" type="slidenum">
              <a:rPr lang="en-US" smtClean="0"/>
              <a:pPr/>
              <a:t>15</a:t>
            </a:fld>
            <a:endParaRPr lang="en-US" dirty="0"/>
          </a:p>
        </p:txBody>
      </p:sp>
    </p:spTree>
    <p:extLst>
      <p:ext uri="{BB962C8B-B14F-4D97-AF65-F5344CB8AC3E}">
        <p14:creationId xmlns:p14="http://schemas.microsoft.com/office/powerpoint/2010/main" val="27565173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t>ACCIDENT PREVENTION AND RESPONSE MANUAL </a:t>
            </a:r>
          </a:p>
          <a:p>
            <a:r>
              <a:rPr lang="en-US" sz="1200" dirty="0"/>
              <a:t>For Anhydrous Ammonia Refrigeration </a:t>
            </a:r>
          </a:p>
          <a:p>
            <a:r>
              <a:rPr lang="en-US" sz="1200" dirty="0"/>
              <a:t>System Operators </a:t>
            </a:r>
          </a:p>
          <a:p>
            <a:endParaRPr lang="en-US" sz="1200" b="0" dirty="0"/>
          </a:p>
          <a:p>
            <a:r>
              <a:rPr lang="en-US" sz="1200" b="0" dirty="0"/>
              <a:t>June 2015 </a:t>
            </a:r>
          </a:p>
          <a:p>
            <a:r>
              <a:rPr lang="en-US" sz="1200" b="0" dirty="0"/>
              <a:t>(Fourth Edition) </a:t>
            </a:r>
          </a:p>
          <a:p>
            <a:r>
              <a:rPr lang="en-US" sz="1200" b="0" dirty="0"/>
              <a:t>EPA-907-B-1-9001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This manual summarizes the requirements of environmental and safety laws for anhydrous ammonia refrigeration system operators. A list of the federal laws and regulations related to process safety, accident prevention, emergency planning, and release reporting may be found in Appendix C</a:t>
            </a:r>
          </a:p>
          <a:p>
            <a:endParaRPr lang="en-US" dirty="0"/>
          </a:p>
          <a:p>
            <a:r>
              <a:rPr lang="en-US" dirty="0"/>
              <a:t>Link to:  https://www.epa.gov/sites/production/files/2015-05/documents/accident_prevention_ammonia_refrigeration_5-20-15.pdf </a:t>
            </a:r>
          </a:p>
          <a:p>
            <a:endParaRPr lang="en-US" dirty="0"/>
          </a:p>
        </p:txBody>
      </p:sp>
      <p:sp>
        <p:nvSpPr>
          <p:cNvPr id="4" name="Slide Number Placeholder 3"/>
          <p:cNvSpPr>
            <a:spLocks noGrp="1"/>
          </p:cNvSpPr>
          <p:nvPr>
            <p:ph type="sldNum" sz="quarter" idx="10"/>
          </p:nvPr>
        </p:nvSpPr>
        <p:spPr/>
        <p:txBody>
          <a:bodyPr/>
          <a:lstStyle/>
          <a:p>
            <a:fld id="{32A6C297-029B-4EA9-81CC-C43098508E15}"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As part of the Chemical Accident Risk Reduction national enforcement initiative, EPA developed the following key safety measures in coordination with the International Institute of Ammonia Refrigeration. They are measures that EPA and IIAR agreed should be in place, regardless of an ammonia refrigeration system’s age or size, for the system to meet the requirements of 40 C.F.R. Part 68 or the General Duty Clause. This is not intended to be a complete list of important safety measures but rather a subset of easily verifiable items that could help facilities prevent ammonia releases and prepare for any releases that do occur. These safety measures should be reviewed during inspections and included as injunctive relief/compliance measures in all settlements where applicable. The second list contains other important safety measures that should be reviewed during inspections and incorporated into settlements if at all possible. This second list also was developed with IIAR’s input.</a:t>
            </a:r>
          </a:p>
          <a:p>
            <a:endParaRPr lang="en-US" sz="110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Also, here is a link to a checklist that some EPA inspectors use during refrigeration inspections to help them assess the condition of systems.  It reflects some of the conditions that EPA sees frequently and may be helpful to you because it references many industry standards and guidance</a:t>
            </a:r>
            <a:r>
              <a:rPr lang="en-US" b="1" baseline="0" dirty="0"/>
              <a:t>.  [</a:t>
            </a:r>
            <a:r>
              <a:rPr lang="en-US" b="1" i="1" baseline="0" dirty="0"/>
              <a:t>add link to ERG’s checklist</a:t>
            </a:r>
            <a:r>
              <a:rPr lang="en-US" b="1" baseline="0" dirty="0"/>
              <a:t>].   </a:t>
            </a:r>
            <a:r>
              <a:rPr lang="en-US" baseline="0" dirty="0"/>
              <a:t>The International Institute of Ammonia Refrigeration (IIAR) also publishes checklists to help facilities inspect their systems.  www.iiar.org. </a:t>
            </a:r>
            <a:endParaRPr lang="en-US" dirty="0"/>
          </a:p>
          <a:p>
            <a:endParaRPr lang="en-US" dirty="0"/>
          </a:p>
        </p:txBody>
      </p:sp>
      <p:sp>
        <p:nvSpPr>
          <p:cNvPr id="4" name="Slide Number Placeholder 3"/>
          <p:cNvSpPr>
            <a:spLocks noGrp="1"/>
          </p:cNvSpPr>
          <p:nvPr>
            <p:ph type="sldNum" sz="quarter" idx="10"/>
          </p:nvPr>
        </p:nvSpPr>
        <p:spPr/>
        <p:txBody>
          <a:bodyPr/>
          <a:lstStyle/>
          <a:p>
            <a:fld id="{E0ECE705-605C-41DE-8730-542B46AFECB3}" type="slidenum">
              <a:rPr lang="en-US" smtClean="0"/>
              <a:pPr/>
              <a:t>17</a:t>
            </a:fld>
            <a:endParaRPr lang="en-US" dirty="0"/>
          </a:p>
        </p:txBody>
      </p:sp>
    </p:spTree>
    <p:extLst>
      <p:ext uri="{BB962C8B-B14F-4D97-AF65-F5344CB8AC3E}">
        <p14:creationId xmlns:p14="http://schemas.microsoft.com/office/powerpoint/2010/main" val="38748838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EPA New England’s Chemical Accident Prevention Program helps facilities that use dangerous chemicals comply with environmental and storage safety rules. There are many more facilities that must comply with these rules than EPA resources can inspect so EPA has been using a strategic approach of enforcement and assistance to promote safe practices for storing and using hazardous chemicals</a:t>
            </a:r>
          </a:p>
          <a:p>
            <a:endParaRPr lang="en-US" dirty="0"/>
          </a:p>
          <a:p>
            <a:r>
              <a:rPr lang="en-US" dirty="0"/>
              <a:t>Includes</a:t>
            </a:r>
            <a:r>
              <a:rPr lang="en-US" baseline="0" dirty="0"/>
              <a:t> footage from ammonia refrigeration facility</a:t>
            </a:r>
            <a:endParaRPr lang="en-US" dirty="0"/>
          </a:p>
        </p:txBody>
      </p:sp>
      <p:sp>
        <p:nvSpPr>
          <p:cNvPr id="4" name="Slide Number Placeholder 3"/>
          <p:cNvSpPr>
            <a:spLocks noGrp="1"/>
          </p:cNvSpPr>
          <p:nvPr>
            <p:ph type="sldNum" sz="quarter" idx="10"/>
          </p:nvPr>
        </p:nvSpPr>
        <p:spPr/>
        <p:txBody>
          <a:bodyPr/>
          <a:lstStyle/>
          <a:p>
            <a:fld id="{32A6C297-029B-4EA9-81CC-C43098508E15}"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A6C297-029B-4EA9-81CC-C43098508E15}" type="slidenum">
              <a:rPr lang="en-US" smtClean="0"/>
              <a:pPr/>
              <a:t>19</a:t>
            </a:fld>
            <a:endParaRPr lang="en-US"/>
          </a:p>
        </p:txBody>
      </p:sp>
    </p:spTree>
    <p:extLst>
      <p:ext uri="{BB962C8B-B14F-4D97-AF65-F5344CB8AC3E}">
        <p14:creationId xmlns:p14="http://schemas.microsoft.com/office/powerpoint/2010/main" val="8636074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Shows</a:t>
            </a:r>
            <a:r>
              <a:rPr lang="en-US" baseline="0" dirty="0"/>
              <a:t> how EPA regulates ammonia and thresholds for different amounts</a:t>
            </a:r>
          </a:p>
          <a:p>
            <a:r>
              <a:rPr lang="en-US" baseline="0" dirty="0"/>
              <a:t>Shows other regulatory agencies thresholds (OSHA and Homeland security)</a:t>
            </a:r>
          </a:p>
          <a:p>
            <a:endParaRPr lang="en-US" baseline="0" dirty="0"/>
          </a:p>
          <a:p>
            <a:r>
              <a:rPr lang="en-US" baseline="0" dirty="0"/>
              <a:t>OSHA also has standards below 10,000 pounds like EPA</a:t>
            </a:r>
          </a:p>
        </p:txBody>
      </p:sp>
      <p:sp>
        <p:nvSpPr>
          <p:cNvPr id="4" name="Slide Number Placeholder 3"/>
          <p:cNvSpPr>
            <a:spLocks noGrp="1"/>
          </p:cNvSpPr>
          <p:nvPr>
            <p:ph type="sldNum" sz="quarter" idx="10"/>
          </p:nvPr>
        </p:nvSpPr>
        <p:spPr/>
        <p:txBody>
          <a:bodyPr/>
          <a:lstStyle/>
          <a:p>
            <a:fld id="{32A6C297-029B-4EA9-81CC-C43098508E15}" type="slidenum">
              <a:rPr lang="en-US" smtClean="0"/>
              <a:pPr/>
              <a:t>20</a:t>
            </a:fld>
            <a:endParaRPr lang="en-US"/>
          </a:p>
        </p:txBody>
      </p:sp>
    </p:spTree>
    <p:extLst>
      <p:ext uri="{BB962C8B-B14F-4D97-AF65-F5344CB8AC3E}">
        <p14:creationId xmlns:p14="http://schemas.microsoft.com/office/powerpoint/2010/main" val="813824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Elise</a:t>
            </a:r>
          </a:p>
          <a:p>
            <a:endParaRPr lang="en-US" dirty="0"/>
          </a:p>
          <a:p>
            <a:r>
              <a:rPr lang="en-US" dirty="0"/>
              <a:t>The goal of this initiative is to reduce the risk to human health and the environment by preventing chemical accidents. A successful initiative would reduce communities’ risk by having regulated facilities and industry associations work to improve safety; increasing compliance with RMP and GDC requirements; and promoting coordination and communication with state and local responders and communities.</a:t>
            </a:r>
          </a:p>
        </p:txBody>
      </p:sp>
      <p:sp>
        <p:nvSpPr>
          <p:cNvPr id="4" name="Slide Number Placeholder 3"/>
          <p:cNvSpPr>
            <a:spLocks noGrp="1"/>
          </p:cNvSpPr>
          <p:nvPr>
            <p:ph type="sldNum" sz="quarter" idx="10"/>
          </p:nvPr>
        </p:nvSpPr>
        <p:spPr/>
        <p:txBody>
          <a:bodyPr/>
          <a:lstStyle/>
          <a:p>
            <a:fld id="{E0ECE705-605C-41DE-8730-542B46AFECB3}" type="slidenum">
              <a:rPr lang="en-US" smtClean="0"/>
              <a:pPr/>
              <a:t>2</a:t>
            </a:fld>
            <a:endParaRPr lang="en-US" dirty="0"/>
          </a:p>
        </p:txBody>
      </p:sp>
    </p:spTree>
    <p:extLst>
      <p:ext uri="{BB962C8B-B14F-4D97-AF65-F5344CB8AC3E}">
        <p14:creationId xmlns:p14="http://schemas.microsoft.com/office/powerpoint/2010/main" val="17180485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A6C297-029B-4EA9-81CC-C43098508E15}" type="slidenum">
              <a:rPr lang="en-US" smtClean="0"/>
              <a:pPr/>
              <a:t>22</a:t>
            </a:fld>
            <a:endParaRPr lang="en-US"/>
          </a:p>
        </p:txBody>
      </p:sp>
    </p:spTree>
    <p:extLst>
      <p:ext uri="{BB962C8B-B14F-4D97-AF65-F5344CB8AC3E}">
        <p14:creationId xmlns:p14="http://schemas.microsoft.com/office/powerpoint/2010/main" val="3260372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A6C297-029B-4EA9-81CC-C43098508E15}" type="slidenum">
              <a:rPr lang="en-US" smtClean="0"/>
              <a:pPr/>
              <a:t>3</a:t>
            </a:fld>
            <a:endParaRPr lang="en-US"/>
          </a:p>
        </p:txBody>
      </p:sp>
    </p:spTree>
    <p:extLst>
      <p:ext uri="{BB962C8B-B14F-4D97-AF65-F5344CB8AC3E}">
        <p14:creationId xmlns:p14="http://schemas.microsoft.com/office/powerpoint/2010/main" val="13485325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8501" y="4467780"/>
            <a:ext cx="5588000" cy="4087327"/>
          </a:xfrm>
        </p:spPr>
        <p:txBody>
          <a:bodyPr/>
          <a:lstStyle/>
          <a:p>
            <a:r>
              <a:rPr lang="en-US" dirty="0"/>
              <a:t>Section 112(r) of the Clean Air Act essentially has two enforceable ”prongs.”  The first is the </a:t>
            </a:r>
            <a:r>
              <a:rPr lang="en-US" b="1" dirty="0"/>
              <a:t>General Duty Clause</a:t>
            </a:r>
            <a:r>
              <a:rPr lang="en-US" dirty="0"/>
              <a:t>, found in Section 112(r)(1).  The General Duty Clause requires three things of stationary sources that produce, process, handle, or store extremely hazardous substances:</a:t>
            </a:r>
          </a:p>
          <a:p>
            <a:pPr marL="173336" indent="-173336">
              <a:buFont typeface="Arial" panose="020B0604020202020204" pitchFamily="34" charset="0"/>
              <a:buChar char="•"/>
            </a:pPr>
            <a:r>
              <a:rPr lang="en-US" dirty="0"/>
              <a:t>To identify the hazards that might result from the release of the substance, using appropriate hazard assessment techniques</a:t>
            </a:r>
          </a:p>
          <a:p>
            <a:pPr marL="173336" indent="-173336">
              <a:buFont typeface="Arial" panose="020B0604020202020204" pitchFamily="34" charset="0"/>
              <a:buChar char="•"/>
            </a:pPr>
            <a:r>
              <a:rPr lang="en-US" dirty="0"/>
              <a:t>To design and maintain a safe facility so as to prevent releases and </a:t>
            </a:r>
          </a:p>
          <a:p>
            <a:pPr marL="173336" indent="-173336">
              <a:buFont typeface="Arial" panose="020B0604020202020204" pitchFamily="34" charset="0"/>
              <a:buChar char="•"/>
            </a:pPr>
            <a:r>
              <a:rPr lang="en-US" dirty="0"/>
              <a:t>To minimize the consequences of accidental releases that do occur.</a:t>
            </a:r>
          </a:p>
          <a:p>
            <a:r>
              <a:rPr lang="en-US" dirty="0"/>
              <a:t>These requirements apply both to the owners and operators of the stationary source.</a:t>
            </a:r>
            <a:r>
              <a:rPr lang="en-US" baseline="0" dirty="0"/>
              <a:t>  </a:t>
            </a:r>
            <a:r>
              <a:rPr lang="en-US" dirty="0"/>
              <a:t>Congress specifically included anhydrous ammonia in its initial list of extremely hazardous substances.  </a:t>
            </a:r>
          </a:p>
          <a:p>
            <a:endParaRPr lang="en-US" dirty="0"/>
          </a:p>
          <a:p>
            <a:r>
              <a:rPr lang="en-US" dirty="0"/>
              <a:t>Also, under Clean Air Act Section 112(r)(7), Congress authorized EPA to promulgate chemical accident prevention regulations for a certain stationary sources.  This second enforceable ”prong” of Section 112(r) is commonly referred to as the Risk Management Planning (RMP) Rule, found at 40 C.F.R. Part 68.  For ammonia refrigeration systems, the RMP Rule applies to systems that have more than 10,000 pounds of anhydrous ammonia.     </a:t>
            </a:r>
          </a:p>
          <a:p>
            <a:endParaRPr lang="en-US" dirty="0"/>
          </a:p>
          <a:p>
            <a:r>
              <a:rPr lang="en-US" dirty="0"/>
              <a:t>The RMP Rule requires submittal of a Risk Management Plan to EPA and fleshes out the three general duties discussed above with more detailed regulations.  If you have more than 10,000 pounds of ammonia in one system</a:t>
            </a:r>
            <a:r>
              <a:rPr lang="en-US" baseline="0" dirty="0"/>
              <a:t> (the legal term is “process”) </a:t>
            </a:r>
            <a:r>
              <a:rPr lang="en-US" dirty="0"/>
              <a:t>and have</a:t>
            </a:r>
            <a:r>
              <a:rPr lang="en-US" baseline="0" dirty="0"/>
              <a:t> not yet submitted an RMP plan, you need much more training than this overview will provide.  </a:t>
            </a:r>
            <a:r>
              <a:rPr lang="en-US" dirty="0"/>
              <a:t>For more training on the RMP Rule go to [</a:t>
            </a:r>
            <a:r>
              <a:rPr lang="en-US" b="1" dirty="0"/>
              <a:t>link to EPA web site and Region 7’s RMP training</a:t>
            </a:r>
            <a:r>
              <a:rPr lang="en-US" dirty="0"/>
              <a:t>].</a:t>
            </a:r>
          </a:p>
        </p:txBody>
      </p:sp>
      <p:sp>
        <p:nvSpPr>
          <p:cNvPr id="4" name="Slide Number Placeholder 3"/>
          <p:cNvSpPr>
            <a:spLocks noGrp="1"/>
          </p:cNvSpPr>
          <p:nvPr>
            <p:ph type="sldNum" sz="quarter" idx="10"/>
          </p:nvPr>
        </p:nvSpPr>
        <p:spPr/>
        <p:txBody>
          <a:bodyPr/>
          <a:lstStyle/>
          <a:p>
            <a:fld id="{32A6C297-029B-4EA9-81CC-C43098508E15}" type="slidenum">
              <a:rPr lang="en-US" smtClean="0"/>
              <a:pPr/>
              <a:t>4</a:t>
            </a:fld>
            <a:endParaRPr lang="en-US"/>
          </a:p>
        </p:txBody>
      </p:sp>
    </p:spTree>
    <p:extLst>
      <p:ext uri="{BB962C8B-B14F-4D97-AF65-F5344CB8AC3E}">
        <p14:creationId xmlns:p14="http://schemas.microsoft.com/office/powerpoint/2010/main" val="3363388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latin typeface="+mn-lt"/>
                <a:ea typeface="+mn-ea"/>
                <a:cs typeface="+mn-cs"/>
              </a:rPr>
              <a:t>EPA is</a:t>
            </a:r>
            <a:r>
              <a:rPr lang="en-US" sz="1200" i="1" kern="1200" baseline="0" dirty="0">
                <a:solidFill>
                  <a:schemeClr val="tx1"/>
                </a:solidFill>
                <a:latin typeface="+mn-lt"/>
                <a:ea typeface="+mn-ea"/>
                <a:cs typeface="+mn-cs"/>
              </a:rPr>
              <a:t> planning to l</a:t>
            </a:r>
            <a:r>
              <a:rPr lang="en-US" sz="1200" i="1" kern="1200" dirty="0">
                <a:solidFill>
                  <a:schemeClr val="tx1"/>
                </a:solidFill>
                <a:latin typeface="+mn-lt"/>
                <a:ea typeface="+mn-ea"/>
                <a:cs typeface="+mn-cs"/>
              </a:rPr>
              <a:t>aunch</a:t>
            </a:r>
            <a:r>
              <a:rPr lang="en-US" sz="1200" i="1" kern="1200" baseline="0" dirty="0">
                <a:solidFill>
                  <a:schemeClr val="tx1"/>
                </a:solidFill>
                <a:latin typeface="+mn-lt"/>
                <a:ea typeface="+mn-ea"/>
                <a:cs typeface="+mn-cs"/>
              </a:rPr>
              <a:t> </a:t>
            </a:r>
            <a:r>
              <a:rPr lang="en-US" sz="1200" i="1" kern="1200" dirty="0">
                <a:solidFill>
                  <a:schemeClr val="tx1"/>
                </a:solidFill>
                <a:latin typeface="+mn-lt"/>
                <a:ea typeface="+mn-ea"/>
                <a:cs typeface="+mn-cs"/>
              </a:rPr>
              <a:t>the Compliance Assurance and Enforcement Focus to improve safety at facilities with smaller ammonia refrigeration systems (over 1000 pounds and less than 10,000 pounds). After a public notice period informing the regulated community about the program, EPA plans to send brief, targeted Information Requests to selected facilities that it has reason to believe may be out of compliance. Facilities will be required to respond to EPA answering four questions about their ammonia refrigeration systems, including whether a process hazard review has been performed. If a facility has not performed the required hazard review, EPA will inform the facility that it has violated the first duty of the General Duty Clause, and offer a one-count settlement with a requirement to perform a hazard review, meet with emergency responders, and pay a small penalty. </a:t>
            </a:r>
            <a:endParaRPr lang="en-US" sz="1200"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2A6C297-029B-4EA9-81CC-C43098508E15}" type="slidenum">
              <a:rPr lang="en-US" smtClean="0"/>
              <a:pPr/>
              <a:t>5</a:t>
            </a:fld>
            <a:endParaRPr lang="en-US"/>
          </a:p>
        </p:txBody>
      </p:sp>
    </p:spTree>
    <p:extLst>
      <p:ext uri="{BB962C8B-B14F-4D97-AF65-F5344CB8AC3E}">
        <p14:creationId xmlns:p14="http://schemas.microsoft.com/office/powerpoint/2010/main" val="25405085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2A6C297-029B-4EA9-81CC-C43098508E1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8501" y="4467782"/>
            <a:ext cx="5588000" cy="4075809"/>
          </a:xfrm>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3601BBC-3E60-4B82-A41E-79E9E994C97A}"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7</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9304043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Is “Significant release” defined??</a:t>
            </a:r>
          </a:p>
        </p:txBody>
      </p:sp>
      <p:sp>
        <p:nvSpPr>
          <p:cNvPr id="4" name="Slide Number Placeholder 3"/>
          <p:cNvSpPr>
            <a:spLocks noGrp="1"/>
          </p:cNvSpPr>
          <p:nvPr>
            <p:ph type="sldNum" sz="quarter" idx="10"/>
          </p:nvPr>
        </p:nvSpPr>
        <p:spPr/>
        <p:txBody>
          <a:bodyPr/>
          <a:lstStyle/>
          <a:p>
            <a:fld id="{32A6C297-029B-4EA9-81CC-C43098508E15}"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601BBC-3E60-4B82-A41E-79E9E994C97A}" type="slidenum">
              <a:rPr lang="en-US" smtClean="0"/>
              <a:pPr/>
              <a:t>9</a:t>
            </a:fld>
            <a:endParaRPr lang="en-US"/>
          </a:p>
        </p:txBody>
      </p:sp>
    </p:spTree>
    <p:extLst>
      <p:ext uri="{BB962C8B-B14F-4D97-AF65-F5344CB8AC3E}">
        <p14:creationId xmlns:p14="http://schemas.microsoft.com/office/powerpoint/2010/main" val="1328679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812800" y="1219200"/>
            <a:ext cx="105664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sz="1800">
              <a:solidFill>
                <a:srgbClr val="000000"/>
              </a:solidFill>
            </a:endParaRPr>
          </a:p>
        </p:txBody>
      </p:sp>
      <p:sp>
        <p:nvSpPr>
          <p:cNvPr id="5" name="Line 8"/>
          <p:cNvSpPr>
            <a:spLocks noChangeShapeType="1"/>
          </p:cNvSpPr>
          <p:nvPr/>
        </p:nvSpPr>
        <p:spPr bwMode="auto">
          <a:xfrm>
            <a:off x="2641601" y="3962400"/>
            <a:ext cx="8682567"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1800">
              <a:solidFill>
                <a:srgbClr val="000000"/>
              </a:solidFill>
            </a:endParaRPr>
          </a:p>
        </p:txBody>
      </p:sp>
      <p:sp>
        <p:nvSpPr>
          <p:cNvPr id="34818" name="Rectangle 2"/>
          <p:cNvSpPr>
            <a:spLocks noGrp="1" noChangeArrowheads="1"/>
          </p:cNvSpPr>
          <p:nvPr>
            <p:ph type="ctrTitle"/>
          </p:nvPr>
        </p:nvSpPr>
        <p:spPr>
          <a:xfrm>
            <a:off x="1219201" y="1524000"/>
            <a:ext cx="10164233" cy="1752600"/>
          </a:xfrm>
        </p:spPr>
        <p:txBody>
          <a:bodyPr/>
          <a:lstStyle>
            <a:lvl1pPr>
              <a:defRPr sz="5000"/>
            </a:lvl1pPr>
          </a:lstStyle>
          <a:p>
            <a:r>
              <a:rPr lang="en-US" altLang="en-US"/>
              <a:t>Click to edit Master title style</a:t>
            </a:r>
          </a:p>
        </p:txBody>
      </p:sp>
      <p:sp>
        <p:nvSpPr>
          <p:cNvPr id="34819" name="Rectangle 3"/>
          <p:cNvSpPr>
            <a:spLocks noGrp="1" noChangeArrowheads="1"/>
          </p:cNvSpPr>
          <p:nvPr>
            <p:ph type="subTitle" idx="1"/>
          </p:nvPr>
        </p:nvSpPr>
        <p:spPr>
          <a:xfrm>
            <a:off x="2641600" y="3962400"/>
            <a:ext cx="87376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p:cNvSpPr>
            <a:spLocks noGrp="1" noChangeArrowheads="1"/>
          </p:cNvSpPr>
          <p:nvPr>
            <p:ph type="dt" sz="half" idx="10"/>
          </p:nvPr>
        </p:nvSpPr>
        <p:spPr/>
        <p:txBody>
          <a:bodyPr/>
          <a:lstStyle>
            <a:lvl1pPr>
              <a:defRPr/>
            </a:lvl1pPr>
          </a:lstStyle>
          <a:p>
            <a:pPr>
              <a:defRPr/>
            </a:pPr>
            <a:endParaRPr lang="en-US" altLang="en-US">
              <a:solidFill>
                <a:srgbClr val="000000"/>
              </a:solidFill>
            </a:endParaRPr>
          </a:p>
        </p:txBody>
      </p:sp>
      <p:sp>
        <p:nvSpPr>
          <p:cNvPr id="7" name="Rectangle 5"/>
          <p:cNvSpPr>
            <a:spLocks noGrp="1" noChangeArrowheads="1"/>
          </p:cNvSpPr>
          <p:nvPr>
            <p:ph type="ftr" sz="quarter" idx="11"/>
          </p:nvPr>
        </p:nvSpPr>
        <p:spPr>
          <a:xfrm>
            <a:off x="4165600" y="6243638"/>
            <a:ext cx="3860800" cy="457200"/>
          </a:xfrm>
        </p:spPr>
        <p:txBody>
          <a:bodyPr/>
          <a:lstStyle>
            <a:lvl1pPr>
              <a:defRPr/>
            </a:lvl1pPr>
          </a:lstStyle>
          <a:p>
            <a:pPr>
              <a:defRPr/>
            </a:pPr>
            <a:endParaRPr lang="en-US" altLang="en-US">
              <a:solidFill>
                <a:srgbClr val="000000"/>
              </a:solidFill>
            </a:endParaRPr>
          </a:p>
        </p:txBody>
      </p:sp>
      <p:sp>
        <p:nvSpPr>
          <p:cNvPr id="8" name="Rectangle 6"/>
          <p:cNvSpPr>
            <a:spLocks noGrp="1" noChangeArrowheads="1"/>
          </p:cNvSpPr>
          <p:nvPr>
            <p:ph type="sldNum" sz="quarter" idx="12"/>
          </p:nvPr>
        </p:nvSpPr>
        <p:spPr/>
        <p:txBody>
          <a:bodyPr/>
          <a:lstStyle>
            <a:lvl1pPr>
              <a:defRPr/>
            </a:lvl1pPr>
          </a:lstStyle>
          <a:p>
            <a:pPr>
              <a:defRPr/>
            </a:pPr>
            <a:fld id="{D4CED155-E30D-4E34-9D5D-C8770C54B51A}"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304018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2EFFDAC-3426-44DC-B29D-4918D9B570A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82880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382A49B-CBFF-4E0D-826E-95D88092B63A}"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5780744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1"/>
            <a:ext cx="53848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3941763"/>
            <a:ext cx="53848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2658FF41-9A8F-4367-9043-B9817B7B850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8612408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7813"/>
            <a:ext cx="10972800" cy="58531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5E89DD0-E30A-449C-A2A5-4F74CCD9A3A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178078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0D64131-805E-4180-8745-CF917232D1E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557064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723F91D-7F08-4FD2-B3FB-2E1D95767B9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393935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E41E32B-EF33-4F56-8FEE-80352F11BFE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736384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379BEAB-CE37-456E-8553-FC509E01865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34917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AEF2722-FF1F-4E67-9ED6-E9F83C6B2C0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12279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02EBDB2-32C2-4C0E-A314-CB29B26B413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234816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3BAB7A4-8079-4FEF-84D4-58DF3D3D42D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601124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D4C19E8-3BBD-4B99-8FB1-23590262562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031988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7814"/>
            <a:ext cx="109728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600201"/>
            <a:ext cx="109728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3796" name="Rectangle 4"/>
          <p:cNvSpPr>
            <a:spLocks noGrp="1" noChangeArrowheads="1"/>
          </p:cNvSpPr>
          <p:nvPr>
            <p:ph type="dt" sz="half" idx="2"/>
          </p:nvPr>
        </p:nvSpPr>
        <p:spPr bwMode="auto">
          <a:xfrm>
            <a:off x="609600" y="6243638"/>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pPr fontAlgn="base">
              <a:spcBef>
                <a:spcPct val="0"/>
              </a:spcBef>
              <a:spcAft>
                <a:spcPct val="0"/>
              </a:spcAft>
              <a:defRPr/>
            </a:pPr>
            <a:endParaRPr lang="en-US" altLang="en-US">
              <a:solidFill>
                <a:srgbClr val="000000"/>
              </a:solidFill>
            </a:endParaRPr>
          </a:p>
        </p:txBody>
      </p:sp>
      <p:sp>
        <p:nvSpPr>
          <p:cNvPr id="33797"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pPr fontAlgn="base">
              <a:spcBef>
                <a:spcPct val="0"/>
              </a:spcBef>
              <a:spcAft>
                <a:spcPct val="0"/>
              </a:spcAft>
              <a:defRPr/>
            </a:pPr>
            <a:endParaRPr lang="en-US" altLang="en-US">
              <a:solidFill>
                <a:srgbClr val="000000"/>
              </a:solidFill>
            </a:endParaRPr>
          </a:p>
        </p:txBody>
      </p:sp>
      <p:sp>
        <p:nvSpPr>
          <p:cNvPr id="33798" name="Rectangle 6"/>
          <p:cNvSpPr>
            <a:spLocks noGrp="1" noChangeArrowheads="1"/>
          </p:cNvSpPr>
          <p:nvPr>
            <p:ph type="sldNum" sz="quarter" idx="4"/>
          </p:nvPr>
        </p:nvSpPr>
        <p:spPr bwMode="auto">
          <a:xfrm>
            <a:off x="8737600" y="6243638"/>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fontAlgn="base">
              <a:spcBef>
                <a:spcPct val="0"/>
              </a:spcBef>
              <a:spcAft>
                <a:spcPct val="0"/>
              </a:spcAft>
              <a:defRPr/>
            </a:pPr>
            <a:fld id="{7449FC19-F0C6-4FD0-A90A-D095C357CEC9}" type="slidenum">
              <a:rPr lang="en-US" altLang="en-US">
                <a:solidFill>
                  <a:srgbClr val="000000"/>
                </a:solidFill>
              </a:rPr>
              <a:pPr fontAlgn="base">
                <a:spcBef>
                  <a:spcPct val="0"/>
                </a:spcBef>
                <a:spcAft>
                  <a:spcPct val="0"/>
                </a:spcAft>
                <a:defRPr/>
              </a:pPr>
              <a:t>‹#›</a:t>
            </a:fld>
            <a:endParaRPr lang="en-US" altLang="en-US">
              <a:solidFill>
                <a:srgbClr val="000000"/>
              </a:solidFill>
            </a:endParaRPr>
          </a:p>
        </p:txBody>
      </p:sp>
      <p:sp>
        <p:nvSpPr>
          <p:cNvPr id="1031" name="Freeform 7"/>
          <p:cNvSpPr>
            <a:spLocks noChangeArrowheads="1"/>
          </p:cNvSpPr>
          <p:nvPr/>
        </p:nvSpPr>
        <p:spPr bwMode="auto">
          <a:xfrm>
            <a:off x="508000" y="228600"/>
            <a:ext cx="109728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pPr eaLnBrk="0" fontAlgn="base" hangingPunct="0">
              <a:spcBef>
                <a:spcPct val="0"/>
              </a:spcBef>
              <a:spcAft>
                <a:spcPct val="0"/>
              </a:spcAft>
            </a:pPr>
            <a:endParaRPr lang="en-US" sz="1800">
              <a:solidFill>
                <a:srgbClr val="000000"/>
              </a:solidFill>
            </a:endParaRPr>
          </a:p>
        </p:txBody>
      </p:sp>
      <p:sp>
        <p:nvSpPr>
          <p:cNvPr id="1032" name="Line 8"/>
          <p:cNvSpPr>
            <a:spLocks noChangeShapeType="1"/>
          </p:cNvSpPr>
          <p:nvPr/>
        </p:nvSpPr>
        <p:spPr bwMode="auto">
          <a:xfrm>
            <a:off x="609600" y="6172200"/>
            <a:ext cx="109728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1800">
              <a:solidFill>
                <a:srgbClr val="000000"/>
              </a:solidFill>
            </a:endParaRPr>
          </a:p>
        </p:txBody>
      </p:sp>
    </p:spTree>
    <p:extLst>
      <p:ext uri="{BB962C8B-B14F-4D97-AF65-F5344CB8AC3E}">
        <p14:creationId xmlns:p14="http://schemas.microsoft.com/office/powerpoint/2010/main" val="16868381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3.png"/><Relationship Id="rId7" Type="http://schemas.microsoft.com/office/2007/relationships/hdphoto" Target="../media/hdphoto1.wdp"/><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0.png"/><Relationship Id="rId5" Type="http://schemas.openxmlformats.org/officeDocument/2006/relationships/image" Target="../media/image5.jpeg"/><Relationship Id="rId10" Type="http://schemas.openxmlformats.org/officeDocument/2006/relationships/image" Target="../media/image9.png"/><Relationship Id="rId4" Type="http://schemas.openxmlformats.org/officeDocument/2006/relationships/image" Target="../media/image4.png"/><Relationship Id="rId9"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3.gif"/></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watch?v=hLA6EYa7tM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cameochemicals.noaa.gov/"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epa.gov/compliance/epas-audit-policy" TargetMode="External"/><Relationship Id="rId2" Type="http://schemas.openxmlformats.org/officeDocument/2006/relationships/hyperlink" Target="https://www.epa.gov/compliance/epas-edisclosur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Bowen.Janet@epa.gov"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mailto:Wallace.Len@epa.gov"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4302" y="764497"/>
            <a:ext cx="9488772" cy="1678899"/>
          </a:xfrm>
        </p:spPr>
        <p:txBody>
          <a:bodyPr>
            <a:noAutofit/>
          </a:bodyPr>
          <a:lstStyle/>
          <a:p>
            <a:pPr algn="ctr"/>
            <a:r>
              <a:rPr lang="en-US" sz="3200" b="1" dirty="0">
                <a:latin typeface="Segoe UI" pitchFamily="34" charset="0"/>
                <a:ea typeface="Segoe UI" pitchFamily="34" charset="0"/>
                <a:cs typeface="Segoe UI" pitchFamily="34" charset="0"/>
              </a:rPr>
              <a:t>Ammonia Refrigeration</a:t>
            </a:r>
            <a:br>
              <a:rPr lang="en-US" sz="3200" b="1" dirty="0">
                <a:latin typeface="Segoe UI" pitchFamily="34" charset="0"/>
                <a:ea typeface="Segoe UI" pitchFamily="34" charset="0"/>
                <a:cs typeface="Segoe UI" pitchFamily="34" charset="0"/>
              </a:rPr>
            </a:br>
            <a:r>
              <a:rPr lang="en-US" sz="3200" i="1" dirty="0"/>
              <a:t>General Duty Clause (GDC) Pilot Project</a:t>
            </a:r>
            <a:br>
              <a:rPr lang="en-US" sz="3200" dirty="0"/>
            </a:br>
            <a:endParaRPr lang="en-US" sz="3200" b="1" dirty="0">
              <a:latin typeface="Segoe UI" pitchFamily="34" charset="0"/>
              <a:ea typeface="Segoe UI" pitchFamily="34" charset="0"/>
              <a:cs typeface="Segoe UI" pitchFamily="34" charset="0"/>
            </a:endParaRPr>
          </a:p>
        </p:txBody>
      </p:sp>
      <p:sp>
        <p:nvSpPr>
          <p:cNvPr id="3" name="Content Placeholder 2"/>
          <p:cNvSpPr>
            <a:spLocks noGrp="1"/>
          </p:cNvSpPr>
          <p:nvPr>
            <p:ph idx="1"/>
          </p:nvPr>
        </p:nvSpPr>
        <p:spPr>
          <a:xfrm>
            <a:off x="4077324" y="4586990"/>
            <a:ext cx="3342891" cy="1199213"/>
          </a:xfrm>
          <a:solidFill>
            <a:schemeClr val="bg1"/>
          </a:solidFill>
        </p:spPr>
        <p:style>
          <a:lnRef idx="3">
            <a:schemeClr val="lt1"/>
          </a:lnRef>
          <a:fillRef idx="1">
            <a:schemeClr val="accent1"/>
          </a:fillRef>
          <a:effectRef idx="1">
            <a:schemeClr val="accent1"/>
          </a:effectRef>
          <a:fontRef idx="minor">
            <a:schemeClr val="lt1"/>
          </a:fontRef>
        </p:style>
        <p:txBody>
          <a:bodyPr vert="horz" lIns="91440" tIns="45720" rIns="91440" bIns="45720" rtlCol="0" anchor="t">
            <a:normAutofit/>
          </a:bodyPr>
          <a:lstStyle/>
          <a:p>
            <a:pPr marL="0" indent="0" algn="ctr">
              <a:buNone/>
            </a:pPr>
            <a:r>
              <a:rPr lang="en-US" dirty="0">
                <a:solidFill>
                  <a:schemeClr val="tx1"/>
                </a:solidFill>
                <a:latin typeface="Segoe UI" pitchFamily="34" charset="0"/>
                <a:ea typeface="Segoe UI" pitchFamily="34" charset="0"/>
                <a:cs typeface="Segoe UI" pitchFamily="34" charset="0"/>
              </a:rPr>
              <a:t>U.S. EPA Region 1</a:t>
            </a:r>
          </a:p>
          <a:p>
            <a:pPr marL="0" indent="0" algn="ctr">
              <a:buNone/>
            </a:pPr>
            <a:r>
              <a:rPr lang="en-US" dirty="0">
                <a:solidFill>
                  <a:schemeClr val="tx1"/>
                </a:solidFill>
              </a:rPr>
              <a:t>October 23, 2018</a:t>
            </a:r>
          </a:p>
          <a:p>
            <a:pPr marL="0" indent="0" algn="ctr">
              <a:buNone/>
            </a:pPr>
            <a:endParaRPr lang="en-US" dirty="0"/>
          </a:p>
        </p:txBody>
      </p:sp>
      <p:sp>
        <p:nvSpPr>
          <p:cNvPr id="9" name="Slide Number Placeholder 8"/>
          <p:cNvSpPr>
            <a:spLocks noGrp="1"/>
          </p:cNvSpPr>
          <p:nvPr>
            <p:ph type="sldNum" sz="quarter" idx="12"/>
          </p:nvPr>
        </p:nvSpPr>
        <p:spPr/>
        <p:txBody>
          <a:bodyPr/>
          <a:lstStyle/>
          <a:p>
            <a:fld id="{EB371CC2-74C1-4D99-81B3-1E6C1B8C0080}" type="slidenum">
              <a:rPr lang="en-US" smtClean="0"/>
              <a:pPr/>
              <a:t>1</a:t>
            </a:fld>
            <a:endParaRPr lang="en-US"/>
          </a:p>
        </p:txBody>
      </p:sp>
      <p:sp>
        <p:nvSpPr>
          <p:cNvPr id="6" name="TextBox 5"/>
          <p:cNvSpPr txBox="1"/>
          <p:nvPr/>
        </p:nvSpPr>
        <p:spPr>
          <a:xfrm>
            <a:off x="3102963" y="2983042"/>
            <a:ext cx="5149121" cy="1077218"/>
          </a:xfrm>
          <a:prstGeom prst="rect">
            <a:avLst/>
          </a:prstGeom>
          <a:solidFill>
            <a:schemeClr val="bg1"/>
          </a:solidFill>
          <a:ln>
            <a:solidFill>
              <a:schemeClr val="accent3"/>
            </a:solidFill>
          </a:ln>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200" dirty="0">
                <a:solidFill>
                  <a:schemeClr val="tx1"/>
                </a:solidFill>
                <a:latin typeface="Segoe UI" pitchFamily="34" charset="0"/>
                <a:ea typeface="Segoe UI" pitchFamily="34" charset="0"/>
                <a:cs typeface="Segoe UI" pitchFamily="34" charset="0"/>
              </a:rPr>
              <a:t>Janet Bowen </a:t>
            </a:r>
          </a:p>
          <a:p>
            <a:pPr algn="ctr"/>
            <a:r>
              <a:rPr lang="en-US" sz="3200" dirty="0">
                <a:solidFill>
                  <a:schemeClr val="tx1"/>
                </a:solidFill>
                <a:latin typeface="Segoe UI" pitchFamily="34" charset="0"/>
                <a:ea typeface="Segoe UI" pitchFamily="34" charset="0"/>
                <a:cs typeface="Segoe UI" pitchFamily="34" charset="0"/>
              </a:rPr>
              <a:t>EPA Region 1</a:t>
            </a:r>
          </a:p>
        </p:txBody>
      </p:sp>
      <p:sp>
        <p:nvSpPr>
          <p:cNvPr id="10" name="Content Placeholder 6">
            <a:extLst>
              <a:ext uri="{FF2B5EF4-FFF2-40B4-BE49-F238E27FC236}">
                <a16:creationId xmlns:a16="http://schemas.microsoft.com/office/drawing/2014/main" id="{C6F471A2-73BD-4BD1-86E6-C5E2B5E400F8}"/>
              </a:ext>
            </a:extLst>
          </p:cNvPr>
          <p:cNvSpPr txBox="1">
            <a:spLocks/>
          </p:cNvSpPr>
          <p:nvPr/>
        </p:nvSpPr>
        <p:spPr>
          <a:xfrm>
            <a:off x="7223268" y="2477638"/>
            <a:ext cx="4149270" cy="3511445"/>
          </a:xfrm>
          <a:prstGeom prst="rect">
            <a:avLst/>
          </a:prstGeom>
        </p:spPr>
        <p:txBody>
          <a:bodyPr/>
          <a:lst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marL="0" indent="0">
              <a:buFont typeface="Wingdings" panose="05000000000000000000" pitchFamily="2" charset="2"/>
              <a:buNone/>
            </a:pPr>
            <a:endParaRPr lang="en-US" sz="3600" kern="0" dirty="0"/>
          </a:p>
        </p:txBody>
      </p:sp>
    </p:spTree>
    <p:extLst>
      <p:ext uri="{BB962C8B-B14F-4D97-AF65-F5344CB8AC3E}">
        <p14:creationId xmlns:p14="http://schemas.microsoft.com/office/powerpoint/2010/main" val="425463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5"/>
            <a:ext cx="10972800" cy="750760"/>
          </a:xfrm>
        </p:spPr>
        <p:txBody>
          <a:bodyPr/>
          <a:lstStyle/>
          <a:p>
            <a:r>
              <a:rPr lang="en-US" b="1" dirty="0"/>
              <a:t>Impact of GDC Pilot</a:t>
            </a:r>
          </a:p>
        </p:txBody>
      </p:sp>
      <p:sp>
        <p:nvSpPr>
          <p:cNvPr id="3" name="Content Placeholder 2"/>
          <p:cNvSpPr>
            <a:spLocks noGrp="1"/>
          </p:cNvSpPr>
          <p:nvPr>
            <p:ph idx="1"/>
          </p:nvPr>
        </p:nvSpPr>
        <p:spPr>
          <a:xfrm>
            <a:off x="609600" y="1097280"/>
            <a:ext cx="10972800" cy="4984878"/>
          </a:xfrm>
        </p:spPr>
        <p:txBody>
          <a:bodyPr/>
          <a:lstStyle/>
          <a:p>
            <a:r>
              <a:rPr lang="en-US" sz="2800" dirty="0"/>
              <a:t>Resource limitations mean:</a:t>
            </a:r>
          </a:p>
          <a:p>
            <a:pPr lvl="1" indent="-325120"/>
            <a:r>
              <a:rPr lang="en-US" sz="2400" dirty="0"/>
              <a:t>No EPA review of process hazard reviews (not even submitted)</a:t>
            </a:r>
            <a:endParaRPr lang="en-US" sz="2400" dirty="0">
              <a:cs typeface="Arial"/>
            </a:endParaRPr>
          </a:p>
          <a:p>
            <a:pPr lvl="1" indent="-325120"/>
            <a:r>
              <a:rPr lang="en-US" sz="2400" dirty="0"/>
              <a:t>Settlement only resolves one GDC count</a:t>
            </a:r>
            <a:endParaRPr lang="en-US" sz="2400" dirty="0">
              <a:cs typeface="Arial"/>
            </a:endParaRPr>
          </a:p>
          <a:p>
            <a:pPr lvl="1" indent="-325120"/>
            <a:r>
              <a:rPr lang="en-US" sz="2400" dirty="0"/>
              <a:t>May not reach entire ammonia refrigeration universe</a:t>
            </a:r>
            <a:endParaRPr lang="en-US" sz="2400" dirty="0">
              <a:cs typeface="Arial"/>
            </a:endParaRPr>
          </a:p>
          <a:p>
            <a:endParaRPr lang="en-US" sz="1200" dirty="0"/>
          </a:p>
          <a:p>
            <a:r>
              <a:rPr lang="en-US" sz="2800" dirty="0"/>
              <a:t>But Pilot should:</a:t>
            </a:r>
          </a:p>
          <a:p>
            <a:pPr lvl="1" indent="-325120"/>
            <a:r>
              <a:rPr lang="en-US" sz="2400" dirty="0"/>
              <a:t>Reach more facilities </a:t>
            </a:r>
            <a:endParaRPr lang="en-US" sz="2400" dirty="0">
              <a:cs typeface="Arial"/>
            </a:endParaRPr>
          </a:p>
          <a:p>
            <a:pPr lvl="1" indent="-325120"/>
            <a:r>
              <a:rPr lang="en-US" sz="2400" dirty="0"/>
              <a:t>Raise companies’ awareness of hazards posed by their systems</a:t>
            </a:r>
            <a:endParaRPr lang="en-US" sz="2400" dirty="0">
              <a:cs typeface="Arial"/>
            </a:endParaRPr>
          </a:p>
          <a:p>
            <a:pPr lvl="1" indent="-325120"/>
            <a:r>
              <a:rPr lang="en-US" sz="2400" dirty="0"/>
              <a:t>Improve GDC and EPCRA compliance</a:t>
            </a:r>
            <a:endParaRPr lang="en-US" sz="2400" dirty="0">
              <a:cs typeface="Arial"/>
            </a:endParaRPr>
          </a:p>
          <a:p>
            <a:pPr lvl="1" indent="-325120"/>
            <a:r>
              <a:rPr lang="en-US" sz="2400" dirty="0"/>
              <a:t>Increase safety of communities and emergency responders</a:t>
            </a:r>
            <a:endParaRPr lang="en-US" sz="2400" dirty="0">
              <a:cs typeface="Arial"/>
            </a:endParaRPr>
          </a:p>
        </p:txBody>
      </p:sp>
      <p:sp>
        <p:nvSpPr>
          <p:cNvPr id="5" name="Slide Number Placeholder 4"/>
          <p:cNvSpPr>
            <a:spLocks noGrp="1"/>
          </p:cNvSpPr>
          <p:nvPr>
            <p:ph type="sldNum" sz="quarter" idx="12"/>
          </p:nvPr>
        </p:nvSpPr>
        <p:spPr/>
        <p:txBody>
          <a:bodyPr/>
          <a:lstStyle/>
          <a:p>
            <a:fld id="{9FA9E33A-80BD-4C49-A469-2A01F13B59AF}" type="slidenum">
              <a:rPr lang="en-US" smtClean="0"/>
              <a:pPr/>
              <a:t>10</a:t>
            </a:fld>
            <a:endParaRPr lang="en-US" dirty="0"/>
          </a:p>
        </p:txBody>
      </p:sp>
    </p:spTree>
    <p:extLst>
      <p:ext uri="{BB962C8B-B14F-4D97-AF65-F5344CB8AC3E}">
        <p14:creationId xmlns:p14="http://schemas.microsoft.com/office/powerpoint/2010/main" val="156838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FA9E33A-80BD-4C49-A469-2A01F13B59AF}" type="slidenum">
              <a:rPr lang="en-US" smtClean="0"/>
              <a:pPr/>
              <a:t>11</a:t>
            </a:fld>
            <a:endParaRPr lang="en-US"/>
          </a:p>
        </p:txBody>
      </p:sp>
      <p:grpSp>
        <p:nvGrpSpPr>
          <p:cNvPr id="2" name="Canvas 1"/>
          <p:cNvGrpSpPr/>
          <p:nvPr/>
        </p:nvGrpSpPr>
        <p:grpSpPr>
          <a:xfrm>
            <a:off x="697606" y="244698"/>
            <a:ext cx="11002850" cy="5834130"/>
            <a:chOff x="0" y="0"/>
            <a:chExt cx="5486400" cy="3529330"/>
          </a:xfrm>
        </p:grpSpPr>
        <p:sp>
          <p:nvSpPr>
            <p:cNvPr id="6" name="Rectangle 5"/>
            <p:cNvSpPr/>
            <p:nvPr/>
          </p:nvSpPr>
          <p:spPr>
            <a:xfrm>
              <a:off x="0" y="0"/>
              <a:ext cx="5486400" cy="3529330"/>
            </a:xfrm>
            <a:prstGeom prst="rect">
              <a:avLst/>
            </a:prstGeom>
          </p:spPr>
        </p:sp>
        <p:sp>
          <p:nvSpPr>
            <p:cNvPr id="7" name="Right Arrow 6"/>
            <p:cNvSpPr/>
            <p:nvPr/>
          </p:nvSpPr>
          <p:spPr>
            <a:xfrm>
              <a:off x="30480" y="869891"/>
              <a:ext cx="5247210" cy="2989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solidFill>
                  <a:srgbClr val="0070C0"/>
                </a:solidFill>
              </a:endParaRPr>
            </a:p>
          </p:txBody>
        </p:sp>
        <p:sp>
          <p:nvSpPr>
            <p:cNvPr id="8" name="Text Box 3"/>
            <p:cNvSpPr txBox="1"/>
            <p:nvPr/>
          </p:nvSpPr>
          <p:spPr>
            <a:xfrm>
              <a:off x="30480" y="1276069"/>
              <a:ext cx="1453581" cy="225326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20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Compliance Assistance Outreach to approx. </a:t>
              </a:r>
              <a:r>
                <a:rPr lang="en-US" sz="2000" b="1"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1,750 people </a:t>
              </a:r>
              <a:endParaRPr lang="en-US" sz="20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6 ASTI/IIAR workshops</a:t>
              </a:r>
            </a:p>
            <a:p>
              <a:pPr marL="342900" marR="0" lvl="0" indent="-342900">
                <a:lnSpc>
                  <a:spcPct val="107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2 table top exercises</a:t>
              </a:r>
            </a:p>
            <a:p>
              <a:pPr marL="342900" marR="0" lvl="0" indent="-342900">
                <a:lnSpc>
                  <a:spcPct val="107000"/>
                </a:lnSpc>
                <a:spcBef>
                  <a:spcPts val="0"/>
                </a:spcBef>
                <a:spcAft>
                  <a:spcPts val="0"/>
                </a:spcAft>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EPCRA webinar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EPCRA article for ice rinks</a:t>
              </a:r>
            </a:p>
            <a:p>
              <a:pPr marR="0" lvl="0">
                <a:lnSpc>
                  <a:spcPct val="107000"/>
                </a:lnSpc>
                <a:spcBef>
                  <a:spcPts val="0"/>
                </a:spcBef>
                <a:spcAft>
                  <a:spcPts val="80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9" name="Text Box 4"/>
            <p:cNvSpPr txBox="1"/>
            <p:nvPr/>
          </p:nvSpPr>
          <p:spPr>
            <a:xfrm>
              <a:off x="1780636" y="1276069"/>
              <a:ext cx="1249406" cy="2211636"/>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2000" b="1"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Informal Enforcement</a:t>
              </a:r>
              <a:endParaRPr lang="en-US" sz="20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Notices of Potential Violations to convey inspection reports </a:t>
              </a:r>
            </a:p>
            <a:p>
              <a:pPr marL="342900" marR="0" lvl="0" indent="-342900">
                <a:lnSpc>
                  <a:spcPct val="107000"/>
                </a:lnSpc>
                <a:spcBef>
                  <a:spcPts val="0"/>
                </a:spcBef>
                <a:spcAft>
                  <a:spcPts val="80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NOVs -no further action</a:t>
              </a:r>
            </a:p>
          </p:txBody>
        </p:sp>
        <p:sp>
          <p:nvSpPr>
            <p:cNvPr id="11" name="Text Box 6"/>
            <p:cNvSpPr txBox="1"/>
            <p:nvPr/>
          </p:nvSpPr>
          <p:spPr>
            <a:xfrm>
              <a:off x="3326617" y="1276069"/>
              <a:ext cx="1896125" cy="2253261"/>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2000" b="1" u="sng"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Formal Enforcement</a:t>
              </a:r>
              <a:endParaRPr lang="en-US" sz="20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Criminal</a:t>
              </a:r>
            </a:p>
            <a:p>
              <a:pPr marL="342900" marR="0" lvl="0" indent="-342900">
                <a:lnSpc>
                  <a:spcPct val="107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Judicial</a:t>
              </a:r>
            </a:p>
            <a:p>
              <a:pPr marL="342900" marR="0" lvl="0" indent="-342900">
                <a:lnSpc>
                  <a:spcPct val="107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Admin. settlements</a:t>
              </a:r>
            </a:p>
            <a:p>
              <a:pPr marL="342900" marR="0" lvl="0" indent="-342900">
                <a:lnSpc>
                  <a:spcPct val="107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Expedited Settlement Agreements</a:t>
              </a:r>
            </a:p>
            <a:p>
              <a:pPr marL="342900" marR="0" lvl="0" indent="-342900">
                <a:lnSpc>
                  <a:spcPct val="107000"/>
                </a:lnSpc>
                <a:spcBef>
                  <a:spcPts val="0"/>
                </a:spcBef>
                <a:spcAft>
                  <a:spcPts val="0"/>
                </a:spcAft>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Admin. compliance orders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Text Box 7"/>
            <p:cNvSpPr txBox="1"/>
            <p:nvPr/>
          </p:nvSpPr>
          <p:spPr>
            <a:xfrm>
              <a:off x="330200" y="60656"/>
              <a:ext cx="4491096" cy="816708"/>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How GDC Pilot Fits in with Region 1’s Integrated Strategy for Safety </a:t>
              </a:r>
            </a:p>
            <a:p>
              <a:pPr marL="0" marR="0" algn="ctr">
                <a:lnSpc>
                  <a:spcPct val="107000"/>
                </a:lnSpc>
                <a:spcBef>
                  <a:spcPts val="0"/>
                </a:spcBef>
                <a:spcAft>
                  <a:spcPts val="80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at Ammonia Refrigeration Facilities </a:t>
              </a:r>
            </a:p>
            <a:p>
              <a:pPr marL="0" marR="0" algn="ctr">
                <a:lnSpc>
                  <a:spcPct val="107000"/>
                </a:lnSpc>
                <a:spcBef>
                  <a:spcPts val="0"/>
                </a:spcBef>
                <a:spcAft>
                  <a:spcPts val="80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FY’17 and ‘18</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grpSp>
      <p:pic>
        <p:nvPicPr>
          <p:cNvPr id="15" name="Picture 14"/>
          <p:cNvPicPr>
            <a:picLocks noChangeAspect="1"/>
          </p:cNvPicPr>
          <p:nvPr/>
        </p:nvPicPr>
        <p:blipFill>
          <a:blip r:embed="rId3" cstate="print"/>
          <a:stretch>
            <a:fillRect/>
          </a:stretch>
        </p:blipFill>
        <p:spPr>
          <a:xfrm rot="3589262">
            <a:off x="10159367" y="3536453"/>
            <a:ext cx="371888" cy="558236"/>
          </a:xfrm>
          <a:prstGeom prst="rect">
            <a:avLst/>
          </a:prstGeom>
        </p:spPr>
      </p:pic>
      <p:pic>
        <p:nvPicPr>
          <p:cNvPr id="16" name="Picture 15"/>
          <p:cNvPicPr>
            <a:picLocks noChangeAspect="1"/>
          </p:cNvPicPr>
          <p:nvPr/>
        </p:nvPicPr>
        <p:blipFill>
          <a:blip r:embed="rId3" cstate="print"/>
          <a:stretch>
            <a:fillRect/>
          </a:stretch>
        </p:blipFill>
        <p:spPr>
          <a:xfrm rot="6106021">
            <a:off x="3066442" y="2833352"/>
            <a:ext cx="371888" cy="656822"/>
          </a:xfrm>
          <a:prstGeom prst="rect">
            <a:avLst/>
          </a:prstGeom>
        </p:spPr>
      </p:pic>
    </p:spTree>
    <p:extLst>
      <p:ext uri="{BB962C8B-B14F-4D97-AF65-F5344CB8AC3E}">
        <p14:creationId xmlns:p14="http://schemas.microsoft.com/office/powerpoint/2010/main" val="89069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EPA’s work with Ice rinks</a:t>
            </a:r>
          </a:p>
        </p:txBody>
      </p:sp>
      <p:sp>
        <p:nvSpPr>
          <p:cNvPr id="2" name="Slide Number Placeholder 1"/>
          <p:cNvSpPr>
            <a:spLocks noGrp="1"/>
          </p:cNvSpPr>
          <p:nvPr>
            <p:ph type="sldNum" sz="quarter" idx="12"/>
          </p:nvPr>
        </p:nvSpPr>
        <p:spPr/>
        <p:txBody>
          <a:bodyPr/>
          <a:lstStyle/>
          <a:p>
            <a:pPr>
              <a:defRPr/>
            </a:pPr>
            <a:fld id="{E02EBDB2-32C2-4C0E-A314-CB29B26B4135}" type="slidenum">
              <a:rPr lang="en-US" altLang="en-US" smtClean="0">
                <a:solidFill>
                  <a:srgbClr val="000000"/>
                </a:solidFill>
              </a:rPr>
              <a:pPr>
                <a:defRPr/>
              </a:pPr>
              <a:t>12</a:t>
            </a:fld>
            <a:endParaRPr lang="en-US" altLang="en-US">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Ice Rink work</a:t>
            </a:r>
          </a:p>
        </p:txBody>
      </p:sp>
      <p:sp>
        <p:nvSpPr>
          <p:cNvPr id="6" name="Content Placeholder 5"/>
          <p:cNvSpPr>
            <a:spLocks noGrp="1"/>
          </p:cNvSpPr>
          <p:nvPr>
            <p:ph idx="1"/>
          </p:nvPr>
        </p:nvSpPr>
        <p:spPr>
          <a:xfrm>
            <a:off x="554636" y="1229193"/>
            <a:ext cx="11027764" cy="4901733"/>
          </a:xfrm>
        </p:spPr>
        <p:txBody>
          <a:bodyPr/>
          <a:lstStyle/>
          <a:p>
            <a:r>
              <a:rPr lang="en-US" dirty="0"/>
              <a:t>Universe identification </a:t>
            </a:r>
          </a:p>
          <a:p>
            <a:pPr>
              <a:buNone/>
            </a:pPr>
            <a:r>
              <a:rPr lang="en-US" dirty="0"/>
              <a:t>    – about 310 rinks in New England</a:t>
            </a:r>
          </a:p>
          <a:p>
            <a:r>
              <a:rPr lang="en-US" dirty="0"/>
              <a:t>Work with Ice rink associations</a:t>
            </a:r>
          </a:p>
          <a:p>
            <a:r>
              <a:rPr lang="en-US" dirty="0"/>
              <a:t>EPCRA Tier 2 article for rinks (December 2017)</a:t>
            </a:r>
          </a:p>
          <a:p>
            <a:r>
              <a:rPr lang="en-US" dirty="0"/>
              <a:t>EPCRA workshops and webinar (January 2018)</a:t>
            </a:r>
          </a:p>
          <a:p>
            <a:pPr>
              <a:buNone/>
            </a:pPr>
            <a:r>
              <a:rPr lang="en-US" dirty="0"/>
              <a:t>   - included ice rink example</a:t>
            </a:r>
          </a:p>
          <a:p>
            <a:r>
              <a:rPr lang="en-US" dirty="0"/>
              <a:t>Map of ammonia ice rinks based on EPCRA Tier 2</a:t>
            </a:r>
          </a:p>
          <a:p>
            <a:r>
              <a:rPr lang="en-US" dirty="0"/>
              <a:t>Measured increased EPCRA reporting and ammonia facilities</a:t>
            </a:r>
          </a:p>
          <a:p>
            <a:pPr>
              <a:buNone/>
            </a:pPr>
            <a:endParaRPr lang="en-US" dirty="0"/>
          </a:p>
          <a:p>
            <a:endParaRPr lang="en-US" dirty="0"/>
          </a:p>
        </p:txBody>
      </p:sp>
      <p:sp>
        <p:nvSpPr>
          <p:cNvPr id="4" name="Slide Number Placeholder 3"/>
          <p:cNvSpPr>
            <a:spLocks noGrp="1"/>
          </p:cNvSpPr>
          <p:nvPr>
            <p:ph type="sldNum" sz="quarter" idx="12"/>
          </p:nvPr>
        </p:nvSpPr>
        <p:spPr/>
        <p:txBody>
          <a:bodyPr/>
          <a:lstStyle/>
          <a:p>
            <a:pPr>
              <a:defRPr/>
            </a:pPr>
            <a:fld id="{6723F91D-7F08-4FD2-B3FB-2E1D95767B9F}" type="slidenum">
              <a:rPr lang="en-US" altLang="en-US" smtClean="0">
                <a:solidFill>
                  <a:srgbClr val="000000"/>
                </a:solidFill>
              </a:rPr>
              <a:pPr>
                <a:defRPr/>
              </a:pPr>
              <a:t>13</a:t>
            </a:fld>
            <a:endParaRPr lang="en-US" altLang="en-US">
              <a:solidFill>
                <a:srgbClr val="00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477D94E-70E6-4C43-A430-D004728786F5}"/>
              </a:ext>
            </a:extLst>
          </p:cNvPr>
          <p:cNvSpPr>
            <a:spLocks noGrp="1"/>
          </p:cNvSpPr>
          <p:nvPr>
            <p:ph type="title"/>
          </p:nvPr>
        </p:nvSpPr>
        <p:spPr/>
        <p:txBody>
          <a:bodyPr/>
          <a:lstStyle/>
          <a:p>
            <a:r>
              <a:rPr lang="en-US" dirty="0"/>
              <a:t>Available Resources for Ammonia Refrigeration Facilities</a:t>
            </a:r>
          </a:p>
        </p:txBody>
      </p:sp>
      <p:sp>
        <p:nvSpPr>
          <p:cNvPr id="4" name="Slide Number Placeholder 3">
            <a:extLst>
              <a:ext uri="{FF2B5EF4-FFF2-40B4-BE49-F238E27FC236}">
                <a16:creationId xmlns:a16="http://schemas.microsoft.com/office/drawing/2014/main" id="{FA8AA26F-695A-41A0-98A6-CB66379BE76A}"/>
              </a:ext>
            </a:extLst>
          </p:cNvPr>
          <p:cNvSpPr>
            <a:spLocks noGrp="1"/>
          </p:cNvSpPr>
          <p:nvPr>
            <p:ph type="sldNum" sz="quarter" idx="12"/>
          </p:nvPr>
        </p:nvSpPr>
        <p:spPr/>
        <p:txBody>
          <a:bodyPr/>
          <a:lstStyle/>
          <a:p>
            <a:pPr>
              <a:defRPr/>
            </a:pPr>
            <a:fld id="{B0D64131-805E-4180-8745-CF917232D1E8}" type="slidenum">
              <a:rPr lang="en-US" altLang="en-US" smtClean="0">
                <a:solidFill>
                  <a:srgbClr val="000000"/>
                </a:solidFill>
              </a:rPr>
              <a:pPr>
                <a:defRPr/>
              </a:pPr>
              <a:t>14</a:t>
            </a:fld>
            <a:endParaRPr lang="en-US" altLang="en-US">
              <a:solidFill>
                <a:srgbClr val="000000"/>
              </a:solidFill>
            </a:endParaRPr>
          </a:p>
        </p:txBody>
      </p:sp>
    </p:spTree>
    <p:extLst>
      <p:ext uri="{BB962C8B-B14F-4D97-AF65-F5344CB8AC3E}">
        <p14:creationId xmlns:p14="http://schemas.microsoft.com/office/powerpoint/2010/main" val="33895931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10C79006-D5C7-4C2D-B2D6-5DDADCB2EBBE}"/>
              </a:ext>
            </a:extLst>
          </p:cNvPr>
          <p:cNvSpPr/>
          <p:nvPr/>
        </p:nvSpPr>
        <p:spPr>
          <a:xfrm>
            <a:off x="574646" y="3561342"/>
            <a:ext cx="10625847" cy="1025784"/>
          </a:xfrm>
          <a:prstGeom prst="rect">
            <a:avLst/>
          </a:prstGeom>
          <a:solidFill>
            <a:schemeClr val="accent1">
              <a:lumMod val="20000"/>
              <a:lumOff val="8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57524" y="376205"/>
            <a:ext cx="10233661" cy="963476"/>
          </a:xfrm>
        </p:spPr>
        <p:txBody>
          <a:bodyPr anchor="b">
            <a:noAutofit/>
          </a:bodyPr>
          <a:lstStyle/>
          <a:p>
            <a:br>
              <a:rPr lang="en-US" sz="3100" b="1" dirty="0"/>
            </a:br>
            <a:r>
              <a:rPr lang="en-US" sz="3100" b="1" dirty="0"/>
              <a:t>Online Resource: </a:t>
            </a:r>
            <a:r>
              <a:rPr lang="en-US" sz="3100" b="1" dirty="0">
                <a:solidFill>
                  <a:srgbClr val="00B050"/>
                </a:solidFill>
              </a:rPr>
              <a:t>Compliance Assistance Tools and Resources for Ammonia Refrigeration Facilities</a:t>
            </a:r>
          </a:p>
        </p:txBody>
      </p:sp>
      <p:sp>
        <p:nvSpPr>
          <p:cNvPr id="6" name="Slide Number Placeholder 5"/>
          <p:cNvSpPr>
            <a:spLocks noGrp="1"/>
          </p:cNvSpPr>
          <p:nvPr>
            <p:ph type="sldNum" sz="quarter" idx="12"/>
          </p:nvPr>
        </p:nvSpPr>
        <p:spPr/>
        <p:txBody>
          <a:bodyPr/>
          <a:lstStyle/>
          <a:p>
            <a:fld id="{493F2AA8-CC9D-46F3-B199-5DE16ECDD173}" type="slidenum">
              <a:rPr lang="en-US" smtClean="0"/>
              <a:pPr/>
              <a:t>15</a:t>
            </a:fld>
            <a:endParaRPr lang="en-US" dirty="0"/>
          </a:p>
        </p:txBody>
      </p:sp>
      <p:sp>
        <p:nvSpPr>
          <p:cNvPr id="4" name="Content Placeholder 3"/>
          <p:cNvSpPr>
            <a:spLocks noGrp="1"/>
          </p:cNvSpPr>
          <p:nvPr>
            <p:ph idx="1"/>
          </p:nvPr>
        </p:nvSpPr>
        <p:spPr>
          <a:xfrm>
            <a:off x="574646" y="1339681"/>
            <a:ext cx="10416539" cy="4669482"/>
          </a:xfrm>
        </p:spPr>
        <p:txBody>
          <a:bodyPr>
            <a:normAutofit/>
          </a:bodyPr>
          <a:lstStyle/>
          <a:p>
            <a:pPr>
              <a:buFont typeface="Arial" panose="020B0604020202020204" pitchFamily="34" charset="0"/>
              <a:buChar char="•"/>
            </a:pPr>
            <a:r>
              <a:rPr lang="en-US" sz="2300" dirty="0"/>
              <a:t>Contains industry-specific information for the implementation of the Chemical Accident Risk Reduction (CARR) National Enforcement Initiative (NEI). </a:t>
            </a:r>
          </a:p>
          <a:p>
            <a:pPr>
              <a:buFont typeface="Arial" panose="020B0604020202020204" pitchFamily="34" charset="0"/>
              <a:buChar char="•"/>
            </a:pPr>
            <a:r>
              <a:rPr lang="en-US" sz="2300" dirty="0"/>
              <a:t>Provides lists and descriptions of tools and resources broken out by the following types: EPA, EPA Partnerships, and Trade Associations </a:t>
            </a:r>
          </a:p>
          <a:p>
            <a:pPr>
              <a:buFont typeface="Arial" panose="020B0604020202020204" pitchFamily="34" charset="0"/>
              <a:buChar char="•"/>
            </a:pPr>
            <a:endParaRPr lang="en-US" sz="2000" dirty="0"/>
          </a:p>
          <a:p>
            <a:pPr algn="ctr">
              <a:buNone/>
            </a:pPr>
            <a:r>
              <a:rPr lang="en-US" sz="2400" b="1" dirty="0">
                <a:solidFill>
                  <a:srgbClr val="0070C0"/>
                </a:solidFill>
              </a:rPr>
              <a:t>www.epa.gov/sites/production/files/2017-11/documents</a:t>
            </a:r>
          </a:p>
          <a:p>
            <a:pPr algn="ctr">
              <a:buNone/>
            </a:pPr>
            <a:r>
              <a:rPr lang="en-US" sz="2400" b="1" dirty="0">
                <a:solidFill>
                  <a:srgbClr val="0070C0"/>
                </a:solidFill>
              </a:rPr>
              <a:t>/complianceassistance-ammoniarefrigerationsector0617.pdf</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6109" y="4883127"/>
            <a:ext cx="918202" cy="633559"/>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39768" y="5249153"/>
            <a:ext cx="929757" cy="727636"/>
          </a:xfrm>
          <a:prstGeom prst="rect">
            <a:avLst/>
          </a:prstGeom>
        </p:spPr>
      </p:pic>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75774" y="5329949"/>
            <a:ext cx="2695165" cy="646840"/>
          </a:xfrm>
          <a:prstGeom prst="rect">
            <a:avLst/>
          </a:prstGeom>
        </p:spPr>
      </p:pic>
      <p:pic>
        <p:nvPicPr>
          <p:cNvPr id="12" name="Picture 11"/>
          <p:cNvPicPr>
            <a:picLocks noChangeAspect="1"/>
          </p:cNvPicPr>
          <p:nvPr/>
        </p:nvPicPr>
        <p:blipFill>
          <a:blip r:embed="rId6" cstate="print">
            <a:duotone>
              <a:prstClr val="black"/>
              <a:schemeClr val="tx1">
                <a:tint val="45000"/>
                <a:satMod val="400000"/>
              </a:schemeClr>
            </a:duotone>
            <a:extLst>
              <a:ext uri="{BEBA8EAE-BF5A-486C-A8C5-ECC9F3942E4B}">
                <a14:imgProps xmlns:a14="http://schemas.microsoft.com/office/drawing/2010/main">
                  <a14:imgLayer r:embed="rId7">
                    <a14:imgEffect>
                      <a14:colorTemperature colorTemp="2872"/>
                    </a14:imgEffect>
                    <a14:imgEffect>
                      <a14:saturation sat="139000"/>
                    </a14:imgEffect>
                  </a14:imgLayer>
                </a14:imgProps>
              </a:ext>
              <a:ext uri="{28A0092B-C50C-407E-A947-70E740481C1C}">
                <a14:useLocalDpi xmlns:a14="http://schemas.microsoft.com/office/drawing/2010/main" val="0"/>
              </a:ext>
            </a:extLst>
          </a:blip>
          <a:stretch>
            <a:fillRect/>
          </a:stretch>
        </p:blipFill>
        <p:spPr>
          <a:xfrm>
            <a:off x="8863059" y="5016313"/>
            <a:ext cx="1519387" cy="367185"/>
          </a:xfrm>
          <a:prstGeom prst="rect">
            <a:avLst/>
          </a:prstGeom>
          <a:noFill/>
        </p:spPr>
      </p:pic>
      <p:pic>
        <p:nvPicPr>
          <p:cNvPr id="13" name="Picture 1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829250" y="5128117"/>
            <a:ext cx="915771" cy="915771"/>
          </a:xfrm>
          <a:prstGeom prst="rect">
            <a:avLst/>
          </a:prstGeom>
        </p:spPr>
      </p:pic>
      <p:pic>
        <p:nvPicPr>
          <p:cNvPr id="14" name="Picture 13"/>
          <p:cNvPicPr>
            <a:picLocks noChangeAspect="1"/>
          </p:cNvPicPr>
          <p:nvPr/>
        </p:nvPicPr>
        <p:blipFill rotWithShape="1">
          <a:blip r:embed="rId9" cstate="print">
            <a:extLst>
              <a:ext uri="{28A0092B-C50C-407E-A947-70E740481C1C}">
                <a14:useLocalDpi xmlns:a14="http://schemas.microsoft.com/office/drawing/2010/main" val="0"/>
              </a:ext>
            </a:extLst>
          </a:blip>
          <a:srcRect r="72871"/>
          <a:stretch/>
        </p:blipFill>
        <p:spPr>
          <a:xfrm>
            <a:off x="5341543" y="5102849"/>
            <a:ext cx="1023612" cy="966308"/>
          </a:xfrm>
          <a:prstGeom prst="rect">
            <a:avLst/>
          </a:prstGeom>
        </p:spPr>
      </p:pic>
      <p:pic>
        <p:nvPicPr>
          <p:cNvPr id="15" name="Picture 1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728836" y="4961162"/>
            <a:ext cx="798505" cy="689555"/>
          </a:xfrm>
          <a:prstGeom prst="rect">
            <a:avLst/>
          </a:prstGeom>
        </p:spPr>
      </p:pic>
      <p:pic>
        <p:nvPicPr>
          <p:cNvPr id="16" name="Picture 15"/>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187968" y="4960040"/>
            <a:ext cx="808659" cy="539106"/>
          </a:xfrm>
          <a:prstGeom prst="rect">
            <a:avLst/>
          </a:prstGeom>
        </p:spPr>
      </p:pic>
    </p:spTree>
    <p:extLst>
      <p:ext uri="{BB962C8B-B14F-4D97-AF65-F5344CB8AC3E}">
        <p14:creationId xmlns:p14="http://schemas.microsoft.com/office/powerpoint/2010/main" val="1205389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0FE76AE-DB3F-4503-A198-D528928812C1}"/>
              </a:ext>
            </a:extLst>
          </p:cNvPr>
          <p:cNvSpPr/>
          <p:nvPr/>
        </p:nvSpPr>
        <p:spPr>
          <a:xfrm>
            <a:off x="474534" y="4760240"/>
            <a:ext cx="6942181" cy="1309231"/>
          </a:xfrm>
          <a:prstGeom prst="rect">
            <a:avLst/>
          </a:prstGeom>
          <a:solidFill>
            <a:schemeClr val="accent1">
              <a:lumMod val="20000"/>
              <a:lumOff val="8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b="1" dirty="0"/>
              <a:t>Ammonia Refrigeration Manual</a:t>
            </a:r>
          </a:p>
        </p:txBody>
      </p:sp>
      <p:sp>
        <p:nvSpPr>
          <p:cNvPr id="3" name="Text Placeholder 2"/>
          <p:cNvSpPr>
            <a:spLocks noGrp="1"/>
          </p:cNvSpPr>
          <p:nvPr>
            <p:ph type="body" idx="1"/>
          </p:nvPr>
        </p:nvSpPr>
        <p:spPr>
          <a:xfrm>
            <a:off x="609600" y="846138"/>
            <a:ext cx="6828692" cy="5161647"/>
          </a:xfrm>
        </p:spPr>
        <p:txBody>
          <a:bodyPr/>
          <a:lstStyle/>
          <a:p>
            <a:r>
              <a:rPr lang="en-US" sz="2200" dirty="0"/>
              <a:t>ACCIDENT PREVENTION AND RESPONSE MANUAL </a:t>
            </a:r>
          </a:p>
          <a:p>
            <a:r>
              <a:rPr lang="en-US" sz="2200" dirty="0"/>
              <a:t>For Anhydrous Ammonia Refrigeration </a:t>
            </a:r>
          </a:p>
          <a:p>
            <a:r>
              <a:rPr lang="en-US" sz="2200" dirty="0"/>
              <a:t>System Operators </a:t>
            </a:r>
          </a:p>
          <a:p>
            <a:endParaRPr lang="en-US" sz="2200" b="0" dirty="0"/>
          </a:p>
          <a:p>
            <a:r>
              <a:rPr lang="en-US" sz="2200" b="0" dirty="0"/>
              <a:t>June 2015 </a:t>
            </a:r>
          </a:p>
          <a:p>
            <a:r>
              <a:rPr lang="en-US" sz="2200" b="0" dirty="0"/>
              <a:t>(Fourth Edition) </a:t>
            </a:r>
          </a:p>
          <a:p>
            <a:r>
              <a:rPr lang="en-US" sz="2200" b="0" dirty="0"/>
              <a:t>EPA-907-B-1-9001 </a:t>
            </a:r>
          </a:p>
          <a:p>
            <a:endParaRPr lang="en-US" dirty="0"/>
          </a:p>
          <a:p>
            <a:r>
              <a:rPr lang="en-US" dirty="0">
                <a:solidFill>
                  <a:srgbClr val="0070C0"/>
                </a:solidFill>
              </a:rPr>
              <a:t>www.epa.gov/rmp/accident-prevention-and-response-manual-anhydrous-ammonia-refrigeration-system-operators</a:t>
            </a:r>
            <a:endParaRPr lang="en-US" sz="2000" dirty="0"/>
          </a:p>
        </p:txBody>
      </p:sp>
      <p:sp>
        <p:nvSpPr>
          <p:cNvPr id="7" name="Slide Number Placeholder 6"/>
          <p:cNvSpPr>
            <a:spLocks noGrp="1"/>
          </p:cNvSpPr>
          <p:nvPr>
            <p:ph type="sldNum" sz="quarter" idx="12"/>
          </p:nvPr>
        </p:nvSpPr>
        <p:spPr/>
        <p:txBody>
          <a:bodyPr/>
          <a:lstStyle/>
          <a:p>
            <a:pPr>
              <a:defRPr/>
            </a:pPr>
            <a:fld id="{9379BEAB-CE37-456E-8553-FC509E01865D}" type="slidenum">
              <a:rPr lang="en-US" altLang="en-US" smtClean="0">
                <a:solidFill>
                  <a:srgbClr val="000000"/>
                </a:solidFill>
              </a:rPr>
              <a:pPr>
                <a:defRPr/>
              </a:pPr>
              <a:t>16</a:t>
            </a:fld>
            <a:endParaRPr lang="en-US" altLang="en-US">
              <a:solidFill>
                <a:srgbClr val="000000"/>
              </a:solidFill>
            </a:endParaRPr>
          </a:p>
        </p:txBody>
      </p:sp>
      <p:pic>
        <p:nvPicPr>
          <p:cNvPr id="14" name="Content Placeholder 13">
            <a:extLst>
              <a:ext uri="{FF2B5EF4-FFF2-40B4-BE49-F238E27FC236}">
                <a16:creationId xmlns:a16="http://schemas.microsoft.com/office/drawing/2014/main" id="{67ED2CD7-371A-4C4F-8776-B6F71B2CCC1A}"/>
              </a:ext>
            </a:extLst>
          </p:cNvPr>
          <p:cNvPicPr>
            <a:picLocks noGrp="1" noChangeAspect="1"/>
          </p:cNvPicPr>
          <p:nvPr>
            <p:ph sz="quarter" idx="4"/>
          </p:nvPr>
        </p:nvPicPr>
        <p:blipFill>
          <a:blip r:embed="rId3" cstate="print">
            <a:extLst>
              <a:ext uri="{28A0092B-C50C-407E-A947-70E740481C1C}">
                <a14:useLocalDpi xmlns:a14="http://schemas.microsoft.com/office/drawing/2010/main" val="0"/>
              </a:ext>
            </a:extLst>
          </a:blip>
          <a:stretch>
            <a:fillRect/>
          </a:stretch>
        </p:blipFill>
        <p:spPr>
          <a:xfrm rot="2184582">
            <a:off x="7542918" y="876515"/>
            <a:ext cx="3417564" cy="4396254"/>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95FEE83-2708-4854-951C-1397D2AC1396}"/>
              </a:ext>
            </a:extLst>
          </p:cNvPr>
          <p:cNvSpPr/>
          <p:nvPr/>
        </p:nvSpPr>
        <p:spPr>
          <a:xfrm>
            <a:off x="800100" y="4889203"/>
            <a:ext cx="10176328" cy="1021405"/>
          </a:xfrm>
          <a:prstGeom prst="rect">
            <a:avLst/>
          </a:prstGeom>
          <a:solidFill>
            <a:schemeClr val="accent1">
              <a:lumMod val="20000"/>
              <a:lumOff val="8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p:cNvSpPr>
            <a:spLocks noGrp="1"/>
          </p:cNvSpPr>
          <p:nvPr>
            <p:ph idx="1"/>
          </p:nvPr>
        </p:nvSpPr>
        <p:spPr>
          <a:xfrm>
            <a:off x="800101" y="1577340"/>
            <a:ext cx="10394042" cy="4381908"/>
          </a:xfrm>
        </p:spPr>
        <p:txBody>
          <a:bodyPr>
            <a:normAutofit/>
          </a:bodyPr>
          <a:lstStyle/>
          <a:p>
            <a:r>
              <a:rPr lang="en-US" dirty="0"/>
              <a:t>Brief list</a:t>
            </a:r>
          </a:p>
          <a:p>
            <a:pPr lvl="1"/>
            <a:r>
              <a:rPr lang="en-US" sz="2800" dirty="0"/>
              <a:t>Not an all inclusive</a:t>
            </a:r>
          </a:p>
          <a:p>
            <a:pPr lvl="1"/>
            <a:r>
              <a:rPr lang="en-US" sz="2800" dirty="0"/>
              <a:t>Many potentially important RAGAGEP are not on the list</a:t>
            </a:r>
          </a:p>
          <a:p>
            <a:r>
              <a:rPr lang="en-US" dirty="0"/>
              <a:t>EPA inspectors/CRO’s will be looking at these when working with a facility</a:t>
            </a:r>
          </a:p>
          <a:p>
            <a:r>
              <a:rPr lang="en-US" dirty="0"/>
              <a:t>Developed and mutually agreed upon with IIAR</a:t>
            </a:r>
          </a:p>
          <a:p>
            <a:pPr algn="ctr">
              <a:buNone/>
            </a:pPr>
            <a:endParaRPr lang="en-US" sz="1050" dirty="0">
              <a:solidFill>
                <a:srgbClr val="0070C0"/>
              </a:solidFill>
            </a:endParaRPr>
          </a:p>
          <a:p>
            <a:pPr algn="ctr">
              <a:buNone/>
            </a:pPr>
            <a:r>
              <a:rPr lang="en-US" sz="2800" dirty="0">
                <a:solidFill>
                  <a:srgbClr val="0070C0"/>
                </a:solidFill>
              </a:rPr>
              <a:t>www.epa.gov/sites/production/files/2018-05/documents/listofkeymeasurements.pdf</a:t>
            </a:r>
          </a:p>
        </p:txBody>
      </p:sp>
      <p:sp>
        <p:nvSpPr>
          <p:cNvPr id="2" name="Title 1"/>
          <p:cNvSpPr>
            <a:spLocks noGrp="1"/>
          </p:cNvSpPr>
          <p:nvPr>
            <p:ph type="title"/>
          </p:nvPr>
        </p:nvSpPr>
        <p:spPr>
          <a:xfrm>
            <a:off x="800100" y="406401"/>
            <a:ext cx="10553701" cy="889000"/>
          </a:xfrm>
        </p:spPr>
        <p:txBody>
          <a:bodyPr anchor="b">
            <a:noAutofit/>
          </a:bodyPr>
          <a:lstStyle/>
          <a:p>
            <a:r>
              <a:rPr lang="en-US" sz="3600" b="1" dirty="0"/>
              <a:t>Key Safety Standards Document</a:t>
            </a:r>
          </a:p>
        </p:txBody>
      </p:sp>
      <p:sp>
        <p:nvSpPr>
          <p:cNvPr id="6" name="Slide Number Placeholder 5"/>
          <p:cNvSpPr>
            <a:spLocks noGrp="1"/>
          </p:cNvSpPr>
          <p:nvPr>
            <p:ph type="sldNum" sz="quarter" idx="12"/>
          </p:nvPr>
        </p:nvSpPr>
        <p:spPr/>
        <p:txBody>
          <a:bodyPr/>
          <a:lstStyle/>
          <a:p>
            <a:fld id="{493F2AA8-CC9D-46F3-B199-5DE16ECDD173}" type="slidenum">
              <a:rPr lang="en-US" smtClean="0"/>
              <a:pPr/>
              <a:t>17</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91623" y="1022747"/>
            <a:ext cx="1426076" cy="950717"/>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98456" y="840241"/>
            <a:ext cx="1316724" cy="1315731"/>
          </a:xfrm>
          <a:prstGeom prst="rect">
            <a:avLst/>
          </a:prstGeom>
        </p:spPr>
      </p:pic>
    </p:spTree>
    <p:extLst>
      <p:ext uri="{BB962C8B-B14F-4D97-AF65-F5344CB8AC3E}">
        <p14:creationId xmlns:p14="http://schemas.microsoft.com/office/powerpoint/2010/main" val="939634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15A6BA8-C39F-4C49-91CB-D8A82970B208}"/>
              </a:ext>
            </a:extLst>
          </p:cNvPr>
          <p:cNvSpPr/>
          <p:nvPr/>
        </p:nvSpPr>
        <p:spPr>
          <a:xfrm>
            <a:off x="783076" y="4866193"/>
            <a:ext cx="10625847" cy="848807"/>
          </a:xfrm>
          <a:prstGeom prst="rect">
            <a:avLst/>
          </a:prstGeom>
          <a:solidFill>
            <a:schemeClr val="accent1">
              <a:lumMod val="20000"/>
              <a:lumOff val="8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b="1" dirty="0"/>
              <a:t>Chemical Accident Prevention Video</a:t>
            </a:r>
            <a:br>
              <a:rPr lang="en-US" dirty="0"/>
            </a:br>
            <a:endParaRPr lang="en-US" dirty="0"/>
          </a:p>
        </p:txBody>
      </p:sp>
      <p:sp>
        <p:nvSpPr>
          <p:cNvPr id="3" name="Content Placeholder 2"/>
          <p:cNvSpPr>
            <a:spLocks noGrp="1"/>
          </p:cNvSpPr>
          <p:nvPr>
            <p:ph idx="1"/>
          </p:nvPr>
        </p:nvSpPr>
        <p:spPr>
          <a:xfrm>
            <a:off x="609600" y="1600201"/>
            <a:ext cx="10972800" cy="4114799"/>
          </a:xfrm>
        </p:spPr>
        <p:txBody>
          <a:bodyPr/>
          <a:lstStyle/>
          <a:p>
            <a:pPr>
              <a:buNone/>
            </a:pPr>
            <a:r>
              <a:rPr lang="en-US" dirty="0"/>
              <a:t>   EPA New England’s Chemical Accident Prevention Program helps facilities that use dangerous chemicals comply with environmental and storage safety rules. EPA has been using a strategic approach of enforcement and assistance to promote safe practices for storing and using hazardous chemicals.  </a:t>
            </a:r>
          </a:p>
          <a:p>
            <a:pPr>
              <a:buNone/>
            </a:pPr>
            <a:endParaRPr lang="en-US" dirty="0"/>
          </a:p>
          <a:p>
            <a:pPr algn="ctr">
              <a:buNone/>
            </a:pPr>
            <a:r>
              <a:rPr lang="en-US" dirty="0">
                <a:hlinkClick r:id="rId3"/>
              </a:rPr>
              <a:t>https://www.youtube.com/watch?v=hLA6EYa7tMg</a:t>
            </a:r>
            <a:endParaRPr lang="en-US" dirty="0"/>
          </a:p>
          <a:p>
            <a:endParaRPr lang="en-US" dirty="0"/>
          </a:p>
        </p:txBody>
      </p:sp>
      <p:sp>
        <p:nvSpPr>
          <p:cNvPr id="4" name="Slide Number Placeholder 3"/>
          <p:cNvSpPr>
            <a:spLocks noGrp="1"/>
          </p:cNvSpPr>
          <p:nvPr>
            <p:ph type="sldNum" sz="quarter" idx="12"/>
          </p:nvPr>
        </p:nvSpPr>
        <p:spPr/>
        <p:txBody>
          <a:bodyPr/>
          <a:lstStyle/>
          <a:p>
            <a:pPr>
              <a:defRPr/>
            </a:pPr>
            <a:fld id="{B0D64131-805E-4180-8745-CF917232D1E8}" type="slidenum">
              <a:rPr lang="en-US" altLang="en-US" smtClean="0">
                <a:solidFill>
                  <a:srgbClr val="000000"/>
                </a:solidFill>
              </a:rPr>
              <a:pPr>
                <a:defRPr/>
              </a:pPr>
              <a:t>18</a:t>
            </a:fld>
            <a:endParaRPr lang="en-US" altLang="en-US">
              <a:solidFill>
                <a:srgbClr val="00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36EE04A-8B6F-4128-948F-655B0DB5D0F1}"/>
              </a:ext>
            </a:extLst>
          </p:cNvPr>
          <p:cNvSpPr/>
          <p:nvPr/>
        </p:nvSpPr>
        <p:spPr>
          <a:xfrm>
            <a:off x="568569" y="4789312"/>
            <a:ext cx="10625847" cy="1078751"/>
          </a:xfrm>
          <a:prstGeom prst="rect">
            <a:avLst/>
          </a:prstGeom>
          <a:solidFill>
            <a:schemeClr val="accent1">
              <a:lumMod val="20000"/>
              <a:lumOff val="8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D01839-58B5-4A26-BEEC-6BD1D474C762}"/>
              </a:ext>
            </a:extLst>
          </p:cNvPr>
          <p:cNvSpPr>
            <a:spLocks noGrp="1"/>
          </p:cNvSpPr>
          <p:nvPr>
            <p:ph type="title"/>
          </p:nvPr>
        </p:nvSpPr>
        <p:spPr/>
        <p:txBody>
          <a:bodyPr/>
          <a:lstStyle/>
          <a:p>
            <a:r>
              <a:rPr lang="en-US" b="1" dirty="0"/>
              <a:t>CAMEO Chemicals</a:t>
            </a:r>
          </a:p>
        </p:txBody>
      </p:sp>
      <p:sp>
        <p:nvSpPr>
          <p:cNvPr id="3" name="Content Placeholder 2">
            <a:extLst>
              <a:ext uri="{FF2B5EF4-FFF2-40B4-BE49-F238E27FC236}">
                <a16:creationId xmlns:a16="http://schemas.microsoft.com/office/drawing/2014/main" id="{12013047-AA7A-4C5E-A8E8-4E6799BDA5FB}"/>
              </a:ext>
            </a:extLst>
          </p:cNvPr>
          <p:cNvSpPr>
            <a:spLocks noGrp="1"/>
          </p:cNvSpPr>
          <p:nvPr>
            <p:ph idx="1"/>
          </p:nvPr>
        </p:nvSpPr>
        <p:spPr>
          <a:xfrm>
            <a:off x="609600" y="1600201"/>
            <a:ext cx="10972800" cy="4484076"/>
          </a:xfrm>
        </p:spPr>
        <p:txBody>
          <a:bodyPr/>
          <a:lstStyle/>
          <a:p>
            <a:pPr marL="0" indent="0">
              <a:buNone/>
            </a:pPr>
            <a:r>
              <a:rPr lang="en-US" dirty="0"/>
              <a:t>Find response information for thousands of hazardous materials, including fire and explosion hazards, health hazards, firefighting techniques, cleanup procedures, protective clothing, and chemical properties.</a:t>
            </a:r>
          </a:p>
          <a:p>
            <a:pPr marL="0" indent="0">
              <a:buNone/>
            </a:pPr>
            <a:r>
              <a:rPr lang="en-US" dirty="0"/>
              <a:t>Information about EPA, OSHA and Homeland Security regulations is available on each chemical page.</a:t>
            </a:r>
          </a:p>
          <a:p>
            <a:endParaRPr lang="en-US" dirty="0"/>
          </a:p>
          <a:p>
            <a:pPr marL="0" indent="0" algn="ctr">
              <a:buNone/>
            </a:pPr>
            <a:r>
              <a:rPr lang="en-US" dirty="0">
                <a:hlinkClick r:id="rId3"/>
              </a:rPr>
              <a:t>https://cameochemicals.noaa.gov/</a:t>
            </a:r>
            <a:r>
              <a:rPr lang="en-US" dirty="0"/>
              <a:t> </a:t>
            </a:r>
          </a:p>
        </p:txBody>
      </p:sp>
      <p:sp>
        <p:nvSpPr>
          <p:cNvPr id="4" name="Slide Number Placeholder 3">
            <a:extLst>
              <a:ext uri="{FF2B5EF4-FFF2-40B4-BE49-F238E27FC236}">
                <a16:creationId xmlns:a16="http://schemas.microsoft.com/office/drawing/2014/main" id="{7C90D32D-009F-4496-B0B2-C572540619FF}"/>
              </a:ext>
            </a:extLst>
          </p:cNvPr>
          <p:cNvSpPr>
            <a:spLocks noGrp="1"/>
          </p:cNvSpPr>
          <p:nvPr>
            <p:ph type="sldNum" sz="quarter" idx="12"/>
          </p:nvPr>
        </p:nvSpPr>
        <p:spPr/>
        <p:txBody>
          <a:bodyPr/>
          <a:lstStyle/>
          <a:p>
            <a:pPr>
              <a:defRPr/>
            </a:pPr>
            <a:fld id="{B0D64131-805E-4180-8745-CF917232D1E8}" type="slidenum">
              <a:rPr lang="en-US" altLang="en-US" smtClean="0">
                <a:solidFill>
                  <a:srgbClr val="000000"/>
                </a:solidFill>
              </a:rPr>
              <a:pPr>
                <a:defRPr/>
              </a:pPr>
              <a:t>19</a:t>
            </a:fld>
            <a:endParaRPr lang="en-US" altLang="en-US">
              <a:solidFill>
                <a:srgbClr val="000000"/>
              </a:solidFill>
            </a:endParaRPr>
          </a:p>
        </p:txBody>
      </p:sp>
    </p:spTree>
    <p:extLst>
      <p:ext uri="{BB962C8B-B14F-4D97-AF65-F5344CB8AC3E}">
        <p14:creationId xmlns:p14="http://schemas.microsoft.com/office/powerpoint/2010/main" val="3010414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5372" y="522514"/>
            <a:ext cx="10421257" cy="1451430"/>
          </a:xfrm>
        </p:spPr>
        <p:txBody>
          <a:bodyPr anchor="b">
            <a:noAutofit/>
          </a:bodyPr>
          <a:lstStyle/>
          <a:p>
            <a:br>
              <a:rPr lang="en-US" sz="3200" b="1" dirty="0"/>
            </a:br>
            <a:br>
              <a:rPr lang="en-US" sz="3200" b="1" dirty="0"/>
            </a:br>
            <a:br>
              <a:rPr lang="en-US" sz="3200" b="1" dirty="0"/>
            </a:br>
            <a:r>
              <a:rPr lang="en-US" sz="3200" b="1" dirty="0"/>
              <a:t>National Enforcement Initiative (NEI): Reducing Risks of Accidental Releases at Industrial and Chemical Facilities </a:t>
            </a:r>
            <a:br>
              <a:rPr lang="en-US" sz="3200" b="1" dirty="0"/>
            </a:br>
            <a:endParaRPr lang="en-US" sz="3200" b="1" dirty="0"/>
          </a:p>
        </p:txBody>
      </p:sp>
      <p:sp>
        <p:nvSpPr>
          <p:cNvPr id="6" name="Slide Number Placeholder 5"/>
          <p:cNvSpPr>
            <a:spLocks noGrp="1"/>
          </p:cNvSpPr>
          <p:nvPr>
            <p:ph type="sldNum" sz="quarter" idx="12"/>
          </p:nvPr>
        </p:nvSpPr>
        <p:spPr/>
        <p:txBody>
          <a:bodyPr/>
          <a:lstStyle/>
          <a:p>
            <a:fld id="{493F2AA8-CC9D-46F3-B199-5DE16ECDD173}" type="slidenum">
              <a:rPr lang="en-US" smtClean="0"/>
              <a:pPr/>
              <a:t>2</a:t>
            </a:fld>
            <a:endParaRPr lang="en-US" dirty="0"/>
          </a:p>
        </p:txBody>
      </p:sp>
      <p:sp>
        <p:nvSpPr>
          <p:cNvPr id="3" name="Rectangle 2">
            <a:extLst>
              <a:ext uri="{FF2B5EF4-FFF2-40B4-BE49-F238E27FC236}">
                <a16:creationId xmlns:a16="http://schemas.microsoft.com/office/drawing/2014/main" id="{96F10FE7-F6F8-4D1B-A7EB-F0EBD459E6A5}"/>
              </a:ext>
            </a:extLst>
          </p:cNvPr>
          <p:cNvSpPr/>
          <p:nvPr/>
        </p:nvSpPr>
        <p:spPr>
          <a:xfrm>
            <a:off x="885372" y="4521200"/>
            <a:ext cx="10176328" cy="1298462"/>
          </a:xfrm>
          <a:prstGeom prst="rect">
            <a:avLst/>
          </a:prstGeom>
          <a:solidFill>
            <a:schemeClr val="accent1">
              <a:lumMod val="20000"/>
              <a:lumOff val="8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p:cNvSpPr>
            <a:spLocks noGrp="1"/>
          </p:cNvSpPr>
          <p:nvPr>
            <p:ph idx="1"/>
          </p:nvPr>
        </p:nvSpPr>
        <p:spPr>
          <a:xfrm>
            <a:off x="1024313" y="1791834"/>
            <a:ext cx="9898446" cy="3603852"/>
          </a:xfrm>
        </p:spPr>
        <p:txBody>
          <a:bodyPr/>
          <a:lstStyle/>
          <a:p>
            <a:pPr>
              <a:spcBef>
                <a:spcPts val="1200"/>
              </a:spcBef>
            </a:pPr>
            <a:r>
              <a:rPr lang="en-US" dirty="0"/>
              <a:t>October 2016 - September 2019</a:t>
            </a:r>
          </a:p>
          <a:p>
            <a:pPr>
              <a:spcBef>
                <a:spcPts val="1200"/>
              </a:spcBef>
            </a:pPr>
            <a:r>
              <a:rPr lang="en-US" dirty="0"/>
              <a:t>Greater emphasis on outreach and enforcement</a:t>
            </a:r>
          </a:p>
          <a:p>
            <a:pPr>
              <a:spcBef>
                <a:spcPts val="1200"/>
              </a:spcBef>
            </a:pPr>
            <a:r>
              <a:rPr lang="en-US" dirty="0"/>
              <a:t>Ammonia refrigeration chosen as one of the priority sectors </a:t>
            </a:r>
          </a:p>
          <a:p>
            <a:pPr marL="0" indent="0">
              <a:spcBef>
                <a:spcPts val="1200"/>
              </a:spcBef>
              <a:buNone/>
            </a:pPr>
            <a:endParaRPr lang="en-US" dirty="0">
              <a:solidFill>
                <a:srgbClr val="0000CC"/>
              </a:solidFill>
            </a:endParaRPr>
          </a:p>
          <a:p>
            <a:pPr marL="0" indent="0" algn="ctr">
              <a:buNone/>
            </a:pPr>
            <a:r>
              <a:rPr lang="en-US" dirty="0">
                <a:solidFill>
                  <a:sysClr val="windowText" lastClr="000000"/>
                </a:solidFill>
              </a:rPr>
              <a:t>www.epa.gov/enforcement/national-enforcement-initiative-reducing-risks-accidental-releases-industrial-and </a:t>
            </a:r>
          </a:p>
          <a:p>
            <a:pPr lvl="1"/>
            <a:endParaRPr lang="en-US" dirty="0"/>
          </a:p>
        </p:txBody>
      </p:sp>
    </p:spTree>
    <p:extLst>
      <p:ext uri="{BB962C8B-B14F-4D97-AF65-F5344CB8AC3E}">
        <p14:creationId xmlns:p14="http://schemas.microsoft.com/office/powerpoint/2010/main" val="12233240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600" b="1" dirty="0"/>
              <a:t>Regulatory page for Ammonia </a:t>
            </a:r>
            <a:br>
              <a:rPr lang="en-US" sz="3600" b="1" dirty="0"/>
            </a:br>
            <a:r>
              <a:rPr lang="en-US" sz="3600" b="1" dirty="0"/>
              <a:t>Cameo Chemicals</a:t>
            </a:r>
          </a:p>
        </p:txBody>
      </p:sp>
      <p:sp>
        <p:nvSpPr>
          <p:cNvPr id="7" name="Content Placeholder 6"/>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224BCC9-EF6F-478A-B47B-1E709B10FBCA}"/>
              </a:ext>
            </a:extLst>
          </p:cNvPr>
          <p:cNvSpPr>
            <a:spLocks noGrp="1"/>
          </p:cNvSpPr>
          <p:nvPr>
            <p:ph type="sldNum" sz="quarter" idx="12"/>
          </p:nvPr>
        </p:nvSpPr>
        <p:spPr/>
        <p:txBody>
          <a:bodyPr/>
          <a:lstStyle/>
          <a:p>
            <a:pPr>
              <a:defRPr/>
            </a:pPr>
            <a:fld id="{B0D64131-805E-4180-8745-CF917232D1E8}" type="slidenum">
              <a:rPr lang="en-US" altLang="en-US" smtClean="0">
                <a:solidFill>
                  <a:srgbClr val="000000"/>
                </a:solidFill>
              </a:rPr>
              <a:pPr>
                <a:defRPr/>
              </a:pPr>
              <a:t>20</a:t>
            </a:fld>
            <a:endParaRPr lang="en-US" altLang="en-US">
              <a:solidFill>
                <a:srgbClr val="000000"/>
              </a:solidFill>
            </a:endParaRPr>
          </a:p>
        </p:txBody>
      </p:sp>
      <p:pic>
        <p:nvPicPr>
          <p:cNvPr id="5" name="Picture 4">
            <a:extLst>
              <a:ext uri="{FF2B5EF4-FFF2-40B4-BE49-F238E27FC236}">
                <a16:creationId xmlns:a16="http://schemas.microsoft.com/office/drawing/2014/main" id="{D779973D-F76B-48F5-A6CA-0BE97A9D9EAF}"/>
              </a:ext>
            </a:extLst>
          </p:cNvPr>
          <p:cNvPicPr>
            <a:picLocks noChangeAspect="1"/>
          </p:cNvPicPr>
          <p:nvPr/>
        </p:nvPicPr>
        <p:blipFill>
          <a:blip r:embed="rId3" cstate="print"/>
          <a:stretch>
            <a:fillRect/>
          </a:stretch>
        </p:blipFill>
        <p:spPr>
          <a:xfrm>
            <a:off x="132512" y="1499016"/>
            <a:ext cx="11969820" cy="5358984"/>
          </a:xfrm>
          <a:prstGeom prst="rect">
            <a:avLst/>
          </a:prstGeom>
        </p:spPr>
      </p:pic>
    </p:spTree>
    <p:extLst>
      <p:ext uri="{BB962C8B-B14F-4D97-AF65-F5344CB8AC3E}">
        <p14:creationId xmlns:p14="http://schemas.microsoft.com/office/powerpoint/2010/main" val="16994707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EPA </a:t>
            </a:r>
            <a:r>
              <a:rPr lang="en-US" b="1" dirty="0" err="1"/>
              <a:t>eDisclosure</a:t>
            </a:r>
            <a:endParaRPr lang="en-US" b="1" dirty="0"/>
          </a:p>
        </p:txBody>
      </p:sp>
      <p:sp>
        <p:nvSpPr>
          <p:cNvPr id="3" name="Content Placeholder 2"/>
          <p:cNvSpPr>
            <a:spLocks noGrp="1"/>
          </p:cNvSpPr>
          <p:nvPr>
            <p:ph idx="1"/>
          </p:nvPr>
        </p:nvSpPr>
        <p:spPr/>
        <p:txBody>
          <a:bodyPr/>
          <a:lstStyle/>
          <a:p>
            <a:r>
              <a:rPr lang="en-US" dirty="0"/>
              <a:t>Web based “</a:t>
            </a:r>
            <a:r>
              <a:rPr lang="en-US" dirty="0" err="1"/>
              <a:t>eDisclosure</a:t>
            </a:r>
            <a:r>
              <a:rPr lang="en-US" dirty="0"/>
              <a:t>” portal launched December 2015</a:t>
            </a:r>
          </a:p>
          <a:p>
            <a:r>
              <a:rPr lang="en-US" dirty="0"/>
              <a:t>Allows entities to promptly disclose violations and submit compliance certification under EPA’s Audit policy</a:t>
            </a:r>
          </a:p>
          <a:p>
            <a:endParaRPr lang="en-US" dirty="0"/>
          </a:p>
          <a:p>
            <a:pPr>
              <a:buNone/>
            </a:pPr>
            <a:r>
              <a:rPr lang="en-US" dirty="0" err="1"/>
              <a:t>eDisclosure</a:t>
            </a:r>
            <a:r>
              <a:rPr lang="en-US" dirty="0"/>
              <a:t>:  </a:t>
            </a:r>
            <a:r>
              <a:rPr lang="en-US" dirty="0">
                <a:hlinkClick r:id="rId2"/>
              </a:rPr>
              <a:t>https://www.epa.gov/compliance/epas-edisclosure</a:t>
            </a:r>
            <a:endParaRPr lang="en-US" dirty="0"/>
          </a:p>
          <a:p>
            <a:pPr>
              <a:buNone/>
            </a:pPr>
            <a:r>
              <a:rPr lang="en-US" dirty="0"/>
              <a:t>EPA Audit Policy: </a:t>
            </a:r>
            <a:r>
              <a:rPr lang="en-US" dirty="0">
                <a:hlinkClick r:id="rId3"/>
              </a:rPr>
              <a:t>https://www.epa.gov/compliance/epas-audit-policy</a:t>
            </a:r>
            <a:r>
              <a:rPr lang="en-US" dirty="0"/>
              <a:t> </a:t>
            </a:r>
          </a:p>
          <a:p>
            <a:pPr>
              <a:buNone/>
            </a:pPr>
            <a:endParaRPr lang="en-US" dirty="0"/>
          </a:p>
        </p:txBody>
      </p:sp>
      <p:sp>
        <p:nvSpPr>
          <p:cNvPr id="4" name="Slide Number Placeholder 3"/>
          <p:cNvSpPr>
            <a:spLocks noGrp="1"/>
          </p:cNvSpPr>
          <p:nvPr>
            <p:ph type="sldNum" sz="quarter" idx="12"/>
          </p:nvPr>
        </p:nvSpPr>
        <p:spPr/>
        <p:txBody>
          <a:bodyPr/>
          <a:lstStyle/>
          <a:p>
            <a:pPr>
              <a:defRPr/>
            </a:pPr>
            <a:fld id="{B0D64131-805E-4180-8745-CF917232D1E8}" type="slidenum">
              <a:rPr lang="en-US" altLang="en-US" smtClean="0">
                <a:solidFill>
                  <a:srgbClr val="000000"/>
                </a:solidFill>
              </a:rPr>
              <a:pPr>
                <a:defRPr/>
              </a:pPr>
              <a:t>21</a:t>
            </a:fld>
            <a:endParaRPr lang="en-US" altLang="en-US">
              <a:solidFill>
                <a:srgbClr val="0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477D94E-70E6-4C43-A430-D004728786F5}"/>
              </a:ext>
            </a:extLst>
          </p:cNvPr>
          <p:cNvSpPr>
            <a:spLocks noGrp="1"/>
          </p:cNvSpPr>
          <p:nvPr>
            <p:ph type="title"/>
          </p:nvPr>
        </p:nvSpPr>
        <p:spPr/>
        <p:txBody>
          <a:bodyPr/>
          <a:lstStyle/>
          <a:p>
            <a:r>
              <a:rPr lang="en-US" b="1" dirty="0"/>
              <a:t>Questions?</a:t>
            </a:r>
          </a:p>
        </p:txBody>
      </p:sp>
      <p:sp>
        <p:nvSpPr>
          <p:cNvPr id="6" name="Content Placeholder 5"/>
          <p:cNvSpPr>
            <a:spLocks noGrp="1"/>
          </p:cNvSpPr>
          <p:nvPr>
            <p:ph idx="1"/>
          </p:nvPr>
        </p:nvSpPr>
        <p:spPr/>
        <p:txBody>
          <a:bodyPr/>
          <a:lstStyle/>
          <a:p>
            <a:pPr>
              <a:buNone/>
            </a:pPr>
            <a:r>
              <a:rPr lang="en-US" dirty="0"/>
              <a:t>Janet Bowen, EPA Region 1 </a:t>
            </a:r>
          </a:p>
          <a:p>
            <a:pPr>
              <a:buNone/>
            </a:pPr>
            <a:r>
              <a:rPr lang="en-US" dirty="0">
                <a:hlinkClick r:id="rId3"/>
              </a:rPr>
              <a:t>Bowen.Janet@epa.gov</a:t>
            </a:r>
            <a:endParaRPr lang="en-US" dirty="0"/>
          </a:p>
          <a:p>
            <a:pPr>
              <a:buNone/>
            </a:pPr>
            <a:r>
              <a:rPr lang="en-US" dirty="0"/>
              <a:t>617-918-1795</a:t>
            </a:r>
          </a:p>
          <a:p>
            <a:pPr>
              <a:buNone/>
            </a:pPr>
            <a:endParaRPr lang="en-US" dirty="0"/>
          </a:p>
          <a:p>
            <a:pPr>
              <a:buNone/>
            </a:pPr>
            <a:r>
              <a:rPr lang="en-US" dirty="0"/>
              <a:t>Len Wallace, EPA Region 1</a:t>
            </a:r>
          </a:p>
          <a:p>
            <a:pPr>
              <a:buNone/>
            </a:pPr>
            <a:r>
              <a:rPr lang="en-US" dirty="0">
                <a:hlinkClick r:id="rId4"/>
              </a:rPr>
              <a:t>Wallace.Len@epa.gov</a:t>
            </a:r>
            <a:endParaRPr lang="en-US" dirty="0"/>
          </a:p>
          <a:p>
            <a:pPr>
              <a:buNone/>
            </a:pPr>
            <a:r>
              <a:rPr lang="en-US" dirty="0"/>
              <a:t>617-918-1835</a:t>
            </a:r>
          </a:p>
        </p:txBody>
      </p:sp>
      <p:sp>
        <p:nvSpPr>
          <p:cNvPr id="4" name="Slide Number Placeholder 3">
            <a:extLst>
              <a:ext uri="{FF2B5EF4-FFF2-40B4-BE49-F238E27FC236}">
                <a16:creationId xmlns:a16="http://schemas.microsoft.com/office/drawing/2014/main" id="{FA8AA26F-695A-41A0-98A6-CB66379BE76A}"/>
              </a:ext>
            </a:extLst>
          </p:cNvPr>
          <p:cNvSpPr>
            <a:spLocks noGrp="1"/>
          </p:cNvSpPr>
          <p:nvPr>
            <p:ph type="sldNum" sz="quarter" idx="12"/>
          </p:nvPr>
        </p:nvSpPr>
        <p:spPr/>
        <p:txBody>
          <a:bodyPr/>
          <a:lstStyle/>
          <a:p>
            <a:pPr>
              <a:defRPr/>
            </a:pPr>
            <a:fld id="{B0D64131-805E-4180-8745-CF917232D1E8}" type="slidenum">
              <a:rPr lang="en-US" altLang="en-US" smtClean="0">
                <a:solidFill>
                  <a:srgbClr val="000000"/>
                </a:solidFill>
              </a:rPr>
              <a:pPr>
                <a:defRPr/>
              </a:pPr>
              <a:t>22</a:t>
            </a:fld>
            <a:endParaRPr lang="en-US" altLang="en-US">
              <a:solidFill>
                <a:srgbClr val="000000"/>
              </a:solidFill>
            </a:endParaRPr>
          </a:p>
        </p:txBody>
      </p:sp>
    </p:spTree>
    <p:extLst>
      <p:ext uri="{BB962C8B-B14F-4D97-AF65-F5344CB8AC3E}">
        <p14:creationId xmlns:p14="http://schemas.microsoft.com/office/powerpoint/2010/main" val="576029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09600" y="333375"/>
            <a:ext cx="10972800" cy="1139825"/>
          </a:xfrm>
        </p:spPr>
        <p:txBody>
          <a:bodyPr/>
          <a:lstStyle/>
          <a:p>
            <a:r>
              <a:rPr lang="en-US" altLang="en-US" b="1" dirty="0"/>
              <a:t>Background on CAA Section 112(r)</a:t>
            </a:r>
          </a:p>
        </p:txBody>
      </p:sp>
      <p:pic>
        <p:nvPicPr>
          <p:cNvPr id="10243" name="Picture 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99170" y="1604083"/>
            <a:ext cx="4724400" cy="90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Line 7"/>
          <p:cNvSpPr>
            <a:spLocks noChangeShapeType="1"/>
          </p:cNvSpPr>
          <p:nvPr/>
        </p:nvSpPr>
        <p:spPr bwMode="auto">
          <a:xfrm flipH="1">
            <a:off x="4961106" y="2426408"/>
            <a:ext cx="919264" cy="93770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cxnSp>
        <p:nvCxnSpPr>
          <p:cNvPr id="6" name="Straight Arrow Connector 5"/>
          <p:cNvCxnSpPr>
            <a:cxnSpLocks/>
          </p:cNvCxnSpPr>
          <p:nvPr/>
        </p:nvCxnSpPr>
        <p:spPr>
          <a:xfrm>
            <a:off x="6135315" y="2426407"/>
            <a:ext cx="807802" cy="93770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246" name="Rectangle 9"/>
          <p:cNvSpPr>
            <a:spLocks noChangeArrowheads="1"/>
          </p:cNvSpPr>
          <p:nvPr/>
        </p:nvSpPr>
        <p:spPr bwMode="auto">
          <a:xfrm>
            <a:off x="6943117" y="3364113"/>
            <a:ext cx="29337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dirty="0"/>
              <a:t>Risk Management Plan (RMP) Requirements</a:t>
            </a:r>
          </a:p>
        </p:txBody>
      </p:sp>
      <p:sp>
        <p:nvSpPr>
          <p:cNvPr id="10247" name="Rectangle 10"/>
          <p:cNvSpPr>
            <a:spLocks noChangeArrowheads="1"/>
          </p:cNvSpPr>
          <p:nvPr/>
        </p:nvSpPr>
        <p:spPr bwMode="auto">
          <a:xfrm>
            <a:off x="2822642" y="3497769"/>
            <a:ext cx="2702668"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dirty="0"/>
              <a:t>General</a:t>
            </a:r>
            <a:r>
              <a:rPr lang="en-US" altLang="en-US" sz="2800" b="1" dirty="0"/>
              <a:t> </a:t>
            </a:r>
            <a:r>
              <a:rPr lang="en-US" altLang="en-US" sz="2800" dirty="0"/>
              <a:t>Duty Clause (GDC)</a:t>
            </a:r>
          </a:p>
        </p:txBody>
      </p:sp>
      <p:sp>
        <p:nvSpPr>
          <p:cNvPr id="1024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EC0A75C-C698-4890-9E8C-0D572A72B65E}" type="slidenum">
              <a:rPr lang="en-US" altLang="en-US" smtClean="0">
                <a:latin typeface="Garamond" panose="02020404030301010803" pitchFamily="18" charset="0"/>
              </a:rPr>
              <a:pPr/>
              <a:t>3</a:t>
            </a:fld>
            <a:endParaRPr lang="en-US" altLang="en-US">
              <a:latin typeface="Garamond" panose="02020404030301010803" pitchFamily="18" charset="0"/>
            </a:endParaRPr>
          </a:p>
        </p:txBody>
      </p:sp>
    </p:spTree>
    <p:extLst>
      <p:ext uri="{BB962C8B-B14F-4D97-AF65-F5344CB8AC3E}">
        <p14:creationId xmlns:p14="http://schemas.microsoft.com/office/powerpoint/2010/main" val="84743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8932" y="331788"/>
            <a:ext cx="10484284" cy="944562"/>
          </a:xfrm>
        </p:spPr>
        <p:txBody>
          <a:bodyPr/>
          <a:lstStyle/>
          <a:p>
            <a:r>
              <a:rPr lang="en-US" sz="3200" b="1" dirty="0"/>
              <a:t>Quick Comparison of CAA Section 112(r): GDC and RMP</a:t>
            </a:r>
          </a:p>
        </p:txBody>
      </p:sp>
      <p:sp>
        <p:nvSpPr>
          <p:cNvPr id="20483" name="Text Placeholder 2"/>
          <p:cNvSpPr>
            <a:spLocks noGrp="1"/>
          </p:cNvSpPr>
          <p:nvPr>
            <p:ph type="body" idx="1"/>
          </p:nvPr>
        </p:nvSpPr>
        <p:spPr>
          <a:xfrm>
            <a:off x="1034322" y="1535114"/>
            <a:ext cx="4987066" cy="369887"/>
          </a:xfrm>
        </p:spPr>
        <p:txBody>
          <a:bodyPr/>
          <a:lstStyle/>
          <a:p>
            <a:r>
              <a:rPr lang="en-US" u="sng" dirty="0"/>
              <a:t>General Duty Clause</a:t>
            </a:r>
          </a:p>
        </p:txBody>
      </p:sp>
      <p:sp>
        <p:nvSpPr>
          <p:cNvPr id="20484" name="Content Placeholder 3"/>
          <p:cNvSpPr>
            <a:spLocks noGrp="1"/>
          </p:cNvSpPr>
          <p:nvPr>
            <p:ph sz="half" idx="2"/>
          </p:nvPr>
        </p:nvSpPr>
        <p:spPr>
          <a:xfrm>
            <a:off x="1034322" y="1905001"/>
            <a:ext cx="4362138" cy="4221163"/>
          </a:xfrm>
        </p:spPr>
        <p:txBody>
          <a:bodyPr/>
          <a:lstStyle/>
          <a:p>
            <a:r>
              <a:rPr lang="en-US" dirty="0"/>
              <a:t>Stationary sources </a:t>
            </a:r>
          </a:p>
          <a:p>
            <a:r>
              <a:rPr lang="en-US" dirty="0"/>
              <a:t>that manage </a:t>
            </a:r>
            <a:r>
              <a:rPr lang="en-US" i="1" dirty="0"/>
              <a:t>extremely hazardous substances </a:t>
            </a:r>
            <a:r>
              <a:rPr lang="en-US" dirty="0"/>
              <a:t>must: </a:t>
            </a:r>
          </a:p>
          <a:p>
            <a:pPr lvl="1"/>
            <a:r>
              <a:rPr lang="en-US" dirty="0"/>
              <a:t>Identify hazards</a:t>
            </a:r>
          </a:p>
          <a:p>
            <a:pPr lvl="1"/>
            <a:r>
              <a:rPr lang="en-US" dirty="0"/>
              <a:t>Design and maintain a safe facility so as to prevent releases</a:t>
            </a:r>
          </a:p>
          <a:p>
            <a:pPr lvl="1"/>
            <a:r>
              <a:rPr lang="en-US" dirty="0"/>
              <a:t>Minimize consequences of releases that do occur</a:t>
            </a:r>
          </a:p>
          <a:p>
            <a:endParaRPr lang="en-US" dirty="0"/>
          </a:p>
        </p:txBody>
      </p:sp>
      <p:sp>
        <p:nvSpPr>
          <p:cNvPr id="20485" name="Text Placeholder 4"/>
          <p:cNvSpPr>
            <a:spLocks noGrp="1"/>
          </p:cNvSpPr>
          <p:nvPr>
            <p:ph type="body" sz="quarter" idx="3"/>
          </p:nvPr>
        </p:nvSpPr>
        <p:spPr>
          <a:xfrm>
            <a:off x="6169026" y="1143000"/>
            <a:ext cx="4041775" cy="762000"/>
          </a:xfrm>
        </p:spPr>
        <p:txBody>
          <a:bodyPr/>
          <a:lstStyle/>
          <a:p>
            <a:r>
              <a:rPr lang="en-US" u="sng"/>
              <a:t>RMP Rule</a:t>
            </a:r>
          </a:p>
        </p:txBody>
      </p:sp>
      <p:sp>
        <p:nvSpPr>
          <p:cNvPr id="20486" name="Content Placeholder 5"/>
          <p:cNvSpPr>
            <a:spLocks noGrp="1"/>
          </p:cNvSpPr>
          <p:nvPr>
            <p:ph sz="quarter" idx="4"/>
          </p:nvPr>
        </p:nvSpPr>
        <p:spPr>
          <a:xfrm>
            <a:off x="6169026" y="1905001"/>
            <a:ext cx="4041775" cy="4221163"/>
          </a:xfrm>
        </p:spPr>
        <p:txBody>
          <a:bodyPr/>
          <a:lstStyle/>
          <a:p>
            <a:r>
              <a:rPr lang="en-US" dirty="0"/>
              <a:t>Stationary sources </a:t>
            </a:r>
          </a:p>
          <a:p>
            <a:r>
              <a:rPr lang="en-US" dirty="0"/>
              <a:t>With </a:t>
            </a:r>
            <a:r>
              <a:rPr lang="en-US" u="sng" dirty="0"/>
              <a:t>listed</a:t>
            </a:r>
            <a:r>
              <a:rPr lang="en-US" dirty="0"/>
              <a:t> chemicals </a:t>
            </a:r>
          </a:p>
          <a:p>
            <a:r>
              <a:rPr lang="en-US" dirty="0"/>
              <a:t>Over certain </a:t>
            </a:r>
            <a:r>
              <a:rPr lang="en-US" u="sng" dirty="0"/>
              <a:t>thresholds</a:t>
            </a:r>
            <a:r>
              <a:rPr lang="en-US" dirty="0"/>
              <a:t> in a </a:t>
            </a:r>
            <a:r>
              <a:rPr lang="en-US" u="sng" dirty="0"/>
              <a:t>process</a:t>
            </a:r>
          </a:p>
          <a:p>
            <a:r>
              <a:rPr lang="en-US" dirty="0"/>
              <a:t>Must submit RMP plan and</a:t>
            </a:r>
          </a:p>
          <a:p>
            <a:r>
              <a:rPr lang="en-US" dirty="0"/>
              <a:t>Follow detailed regulations that flesh out the general duties</a:t>
            </a:r>
          </a:p>
        </p:txBody>
      </p:sp>
      <p:sp>
        <p:nvSpPr>
          <p:cNvPr id="20487"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953D723-F239-46F2-A4E3-9FC0410D3E55}" type="slidenum">
              <a:rPr lang="en-US" altLang="en-US" smtClean="0">
                <a:latin typeface="Garamond" panose="02020404030301010803" pitchFamily="18" charset="0"/>
              </a:rPr>
              <a:pPr/>
              <a:t>4</a:t>
            </a:fld>
            <a:endParaRPr lang="en-US" altLang="en-US">
              <a:latin typeface="Garamond" panose="02020404030301010803" pitchFamily="18" charset="0"/>
            </a:endParaRPr>
          </a:p>
        </p:txBody>
      </p:sp>
    </p:spTree>
    <p:extLst>
      <p:ext uri="{BB962C8B-B14F-4D97-AF65-F5344CB8AC3E}">
        <p14:creationId xmlns:p14="http://schemas.microsoft.com/office/powerpoint/2010/main" val="103106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477D94E-70E6-4C43-A430-D004728786F5}"/>
              </a:ext>
            </a:extLst>
          </p:cNvPr>
          <p:cNvSpPr>
            <a:spLocks noGrp="1"/>
          </p:cNvSpPr>
          <p:nvPr>
            <p:ph type="title"/>
          </p:nvPr>
        </p:nvSpPr>
        <p:spPr/>
        <p:txBody>
          <a:bodyPr/>
          <a:lstStyle/>
          <a:p>
            <a:r>
              <a:rPr lang="en-US" dirty="0"/>
              <a:t>General Duty Clause Pilot</a:t>
            </a:r>
          </a:p>
        </p:txBody>
      </p:sp>
      <p:sp>
        <p:nvSpPr>
          <p:cNvPr id="4" name="Slide Number Placeholder 3">
            <a:extLst>
              <a:ext uri="{FF2B5EF4-FFF2-40B4-BE49-F238E27FC236}">
                <a16:creationId xmlns:a16="http://schemas.microsoft.com/office/drawing/2014/main" id="{FA8AA26F-695A-41A0-98A6-CB66379BE76A}"/>
              </a:ext>
            </a:extLst>
          </p:cNvPr>
          <p:cNvSpPr>
            <a:spLocks noGrp="1"/>
          </p:cNvSpPr>
          <p:nvPr>
            <p:ph type="sldNum" sz="quarter" idx="12"/>
          </p:nvPr>
        </p:nvSpPr>
        <p:spPr/>
        <p:txBody>
          <a:bodyPr/>
          <a:lstStyle/>
          <a:p>
            <a:pPr>
              <a:defRPr/>
            </a:pPr>
            <a:fld id="{B0D64131-805E-4180-8745-CF917232D1E8}" type="slidenum">
              <a:rPr lang="en-US" altLang="en-US" smtClean="0">
                <a:solidFill>
                  <a:srgbClr val="000000"/>
                </a:solidFill>
              </a:rPr>
              <a:pPr>
                <a:defRPr/>
              </a:pPr>
              <a:t>5</a:t>
            </a:fld>
            <a:endParaRPr lang="en-US" altLang="en-US">
              <a:solidFill>
                <a:srgbClr val="000000"/>
              </a:solidFill>
            </a:endParaRPr>
          </a:p>
        </p:txBody>
      </p:sp>
    </p:spTree>
    <p:extLst>
      <p:ext uri="{BB962C8B-B14F-4D97-AF65-F5344CB8AC3E}">
        <p14:creationId xmlns:p14="http://schemas.microsoft.com/office/powerpoint/2010/main" val="2763467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Traditional General Duty Clause Enforcement</a:t>
            </a:r>
          </a:p>
        </p:txBody>
      </p:sp>
      <p:sp>
        <p:nvSpPr>
          <p:cNvPr id="3" name="Content Placeholder 2"/>
          <p:cNvSpPr>
            <a:spLocks noGrp="1"/>
          </p:cNvSpPr>
          <p:nvPr>
            <p:ph idx="1"/>
          </p:nvPr>
        </p:nvSpPr>
        <p:spPr>
          <a:xfrm>
            <a:off x="595086" y="1204686"/>
            <a:ext cx="10987313" cy="4926241"/>
          </a:xfrm>
        </p:spPr>
        <p:txBody>
          <a:bodyPr/>
          <a:lstStyle/>
          <a:p>
            <a:r>
              <a:rPr lang="en-US" dirty="0"/>
              <a:t>Many of Region 1’s GDC inspections have found serious deficiencies.</a:t>
            </a:r>
          </a:p>
          <a:p>
            <a:r>
              <a:rPr lang="en-US" dirty="0"/>
              <a:t>Number of these smaller refrigeration facilities overwhelms our inspection resources</a:t>
            </a:r>
          </a:p>
          <a:p>
            <a:r>
              <a:rPr lang="en-US" dirty="0"/>
              <a:t>Enforcement cases usually involve 2-3 GDC counts, which are very detailed and time consuming</a:t>
            </a:r>
          </a:p>
          <a:p>
            <a:r>
              <a:rPr lang="en-US" dirty="0"/>
              <a:t>Need more efficient way to improve safety</a:t>
            </a:r>
          </a:p>
          <a:p>
            <a:r>
              <a:rPr lang="en-US" dirty="0"/>
              <a:t>If owners had a better understanding of the hazards, they might fix some of the problems on their own</a:t>
            </a:r>
          </a:p>
          <a:p>
            <a:pPr>
              <a:buNone/>
            </a:pPr>
            <a:endParaRPr lang="en-US" dirty="0"/>
          </a:p>
        </p:txBody>
      </p:sp>
      <p:sp>
        <p:nvSpPr>
          <p:cNvPr id="4" name="Slide Number Placeholder 3"/>
          <p:cNvSpPr>
            <a:spLocks noGrp="1"/>
          </p:cNvSpPr>
          <p:nvPr>
            <p:ph type="sldNum" sz="quarter" idx="12"/>
          </p:nvPr>
        </p:nvSpPr>
        <p:spPr/>
        <p:txBody>
          <a:bodyPr/>
          <a:lstStyle/>
          <a:p>
            <a:pPr>
              <a:defRPr/>
            </a:pPr>
            <a:fld id="{B0D64131-805E-4180-8745-CF917232D1E8}" type="slidenum">
              <a:rPr lang="en-US" altLang="en-US" smtClean="0">
                <a:solidFill>
                  <a:srgbClr val="000000"/>
                </a:solidFill>
              </a:rPr>
              <a:pPr>
                <a:defRPr/>
              </a:pPr>
              <a:t>6</a:t>
            </a:fld>
            <a:endParaRPr lang="en-US" altLang="en-US">
              <a:solidFill>
                <a:srgbClr val="000000"/>
              </a:solidFill>
            </a:endParaRPr>
          </a:p>
        </p:txBody>
      </p:sp>
      <p:sp>
        <p:nvSpPr>
          <p:cNvPr id="5" name="Rectangle 4"/>
          <p:cNvSpPr/>
          <p:nvPr/>
        </p:nvSpPr>
        <p:spPr>
          <a:xfrm>
            <a:off x="5971607" y="3244334"/>
            <a:ext cx="248786" cy="369332"/>
          </a:xfrm>
          <a:prstGeom prst="rect">
            <a:avLst/>
          </a:prstGeom>
        </p:spPr>
        <p:txBody>
          <a:bodyPr wrap="none">
            <a:spAutoFit/>
          </a:bodyPr>
          <a:lstStyle/>
          <a:p>
            <a:r>
              <a:rPr lang="en-US" dirty="0"/>
              <a:t> </a:t>
            </a:r>
          </a:p>
        </p:txBody>
      </p:sp>
      <p:sp>
        <p:nvSpPr>
          <p:cNvPr id="6" name="Rectangle 5"/>
          <p:cNvSpPr/>
          <p:nvPr/>
        </p:nvSpPr>
        <p:spPr>
          <a:xfrm>
            <a:off x="5971607" y="3244334"/>
            <a:ext cx="248786" cy="369332"/>
          </a:xfrm>
          <a:prstGeom prst="rect">
            <a:avLst/>
          </a:prstGeom>
        </p:spPr>
        <p:txBody>
          <a:bodyPr wrap="none">
            <a:spAutoFit/>
          </a:bodyPr>
          <a:lstStyle/>
          <a:p>
            <a:r>
              <a:rPr lang="en-US" dirty="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General Duty Clause Pilot</a:t>
            </a:r>
          </a:p>
        </p:txBody>
      </p:sp>
      <p:sp>
        <p:nvSpPr>
          <p:cNvPr id="3" name="Content Placeholder 2"/>
          <p:cNvSpPr>
            <a:spLocks noGrp="1"/>
          </p:cNvSpPr>
          <p:nvPr>
            <p:ph sz="half" idx="1"/>
          </p:nvPr>
        </p:nvSpPr>
        <p:spPr>
          <a:xfrm>
            <a:off x="712632" y="1081825"/>
            <a:ext cx="5989726" cy="4894555"/>
          </a:xfrm>
        </p:spPr>
        <p:txBody>
          <a:bodyPr/>
          <a:lstStyle/>
          <a:p>
            <a:r>
              <a:rPr lang="en-US" sz="2400" dirty="0"/>
              <a:t>Purpose:  Improve compliance at GDC facilities without need for inspections.  </a:t>
            </a:r>
          </a:p>
          <a:p>
            <a:endParaRPr lang="en-US" sz="1000" dirty="0"/>
          </a:p>
          <a:p>
            <a:r>
              <a:rPr lang="en-US" sz="2400" dirty="0"/>
              <a:t>Steps:</a:t>
            </a:r>
          </a:p>
          <a:p>
            <a:pPr lvl="1"/>
            <a:r>
              <a:rPr lang="en-US" sz="2000" dirty="0"/>
              <a:t>Identify facilities</a:t>
            </a:r>
          </a:p>
          <a:p>
            <a:pPr marL="344487" lvl="1" indent="0">
              <a:buNone/>
            </a:pPr>
            <a:endParaRPr lang="en-US" sz="2000" dirty="0"/>
          </a:p>
          <a:p>
            <a:pPr lvl="1"/>
            <a:r>
              <a:rPr lang="en-US" sz="2000" dirty="0"/>
              <a:t>Send public notice </a:t>
            </a:r>
          </a:p>
          <a:p>
            <a:pPr marL="344487" lvl="1" indent="0">
              <a:buNone/>
            </a:pPr>
            <a:endParaRPr lang="en-US" sz="2000" dirty="0"/>
          </a:p>
          <a:p>
            <a:pPr lvl="1"/>
            <a:r>
              <a:rPr lang="en-US" sz="2000" dirty="0"/>
              <a:t>Issue info. request to determine if  company has identified hazards (GDC Duty #1).</a:t>
            </a:r>
          </a:p>
          <a:p>
            <a:pPr marL="344487" lvl="1" indent="0">
              <a:buNone/>
            </a:pPr>
            <a:endParaRPr lang="en-US" sz="2000" dirty="0"/>
          </a:p>
          <a:p>
            <a:pPr lvl="1"/>
            <a:r>
              <a:rPr lang="en-US" sz="2000" dirty="0"/>
              <a:t>If not, offer a $5,000 ESA, requiring company to (a) conduct hazard review with expert help, and (b) meet with emergency responders.</a:t>
            </a:r>
          </a:p>
          <a:p>
            <a:pPr lvl="1"/>
            <a:endParaRPr lang="en-US" dirty="0"/>
          </a:p>
        </p:txBody>
      </p:sp>
      <p:sp>
        <p:nvSpPr>
          <p:cNvPr id="6" name="Content Placeholder 5"/>
          <p:cNvSpPr>
            <a:spLocks noGrp="1"/>
          </p:cNvSpPr>
          <p:nvPr>
            <p:ph sz="half" idx="2"/>
          </p:nvPr>
        </p:nvSpPr>
        <p:spPr>
          <a:xfrm>
            <a:off x="7250806" y="553792"/>
            <a:ext cx="4331594" cy="5577135"/>
          </a:xfrm>
          <a:ln>
            <a:solidFill>
              <a:srgbClr val="C00000"/>
            </a:solidFill>
          </a:ln>
        </p:spPr>
        <p:txBody>
          <a:bodyPr/>
          <a:lstStyle/>
          <a:p>
            <a:pPr marL="0" indent="0">
              <a:buNone/>
            </a:pPr>
            <a:r>
              <a:rPr lang="en-US" u="sng" dirty="0">
                <a:solidFill>
                  <a:srgbClr val="0070C0"/>
                </a:solidFill>
              </a:rPr>
              <a:t>3 GDC Statutory Duties</a:t>
            </a:r>
          </a:p>
          <a:p>
            <a:pPr marL="514350" indent="-514350">
              <a:buAutoNum type="arabicParenR"/>
            </a:pPr>
            <a:r>
              <a:rPr lang="en-US" sz="2400" dirty="0"/>
              <a:t>“Identify hazards which may result from such releases using appropriate hazard assessment techniques”</a:t>
            </a:r>
          </a:p>
          <a:p>
            <a:pPr marL="514350" indent="-514350">
              <a:buAutoNum type="arabicParenR"/>
            </a:pPr>
            <a:endParaRPr lang="en-US" sz="2400" dirty="0"/>
          </a:p>
          <a:p>
            <a:pPr marL="514350" indent="-514350">
              <a:buAutoNum type="arabicParenR"/>
            </a:pPr>
            <a:r>
              <a:rPr lang="en-US" sz="2400" dirty="0"/>
              <a:t>Design and maintain safe facility…. to prevent releases</a:t>
            </a:r>
          </a:p>
          <a:p>
            <a:pPr marL="514350" indent="-514350">
              <a:buAutoNum type="arabicParenR"/>
            </a:pPr>
            <a:r>
              <a:rPr lang="en-US" sz="2400" dirty="0"/>
              <a:t>Minimize consequences of accidental releases which do occur</a:t>
            </a:r>
          </a:p>
        </p:txBody>
      </p:sp>
      <p:sp>
        <p:nvSpPr>
          <p:cNvPr id="7" name="Oval 6"/>
          <p:cNvSpPr/>
          <p:nvPr/>
        </p:nvSpPr>
        <p:spPr>
          <a:xfrm>
            <a:off x="7250806" y="836100"/>
            <a:ext cx="4224270" cy="244698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 name="Slide Number Placeholder 4"/>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9FA9E33A-80BD-4C49-A469-2A01F13B59AF}"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7</a:t>
            </a:fld>
            <a:endParaRPr kumimoji="0" lang="en-US" sz="1800" b="0" i="0" u="none" strike="noStrike" kern="0" cap="none" spc="0" normalizeH="0" baseline="0" noProof="0" dirty="0">
              <a:ln>
                <a:noFill/>
              </a:ln>
              <a:solidFill>
                <a:sysClr val="windowText" lastClr="000000"/>
              </a:solidFill>
              <a:effectLst/>
              <a:uLnTx/>
              <a:uFillTx/>
            </a:endParaRPr>
          </a:p>
        </p:txBody>
      </p:sp>
      <p:cxnSp>
        <p:nvCxnSpPr>
          <p:cNvPr id="11" name="Straight Arrow Connector 10"/>
          <p:cNvCxnSpPr>
            <a:cxnSpLocks/>
          </p:cNvCxnSpPr>
          <p:nvPr/>
        </p:nvCxnSpPr>
        <p:spPr>
          <a:xfrm flipV="1">
            <a:off x="5038928" y="2665379"/>
            <a:ext cx="2422187" cy="123541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7581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GDC Pilot: Information Request</a:t>
            </a:r>
          </a:p>
        </p:txBody>
      </p:sp>
      <p:sp>
        <p:nvSpPr>
          <p:cNvPr id="3" name="Content Placeholder 2"/>
          <p:cNvSpPr>
            <a:spLocks noGrp="1"/>
          </p:cNvSpPr>
          <p:nvPr>
            <p:ph idx="1"/>
          </p:nvPr>
        </p:nvSpPr>
        <p:spPr/>
        <p:txBody>
          <a:bodyPr/>
          <a:lstStyle/>
          <a:p>
            <a:r>
              <a:rPr lang="en-US" dirty="0"/>
              <a:t>Information request has just four “fill in the blank” questions</a:t>
            </a:r>
          </a:p>
          <a:p>
            <a:pPr>
              <a:buNone/>
            </a:pPr>
            <a:endParaRPr lang="en-US" dirty="0"/>
          </a:p>
          <a:p>
            <a:pPr>
              <a:buNone/>
            </a:pPr>
            <a:r>
              <a:rPr lang="en-US" dirty="0"/>
              <a:t>   *  Does your facility have a refrigeration system that uses ammonia?</a:t>
            </a:r>
          </a:p>
          <a:p>
            <a:pPr>
              <a:buNone/>
            </a:pPr>
            <a:r>
              <a:rPr lang="en-US" dirty="0"/>
              <a:t>   *  What is the inventory?</a:t>
            </a:r>
          </a:p>
          <a:p>
            <a:pPr>
              <a:buNone/>
            </a:pPr>
            <a:r>
              <a:rPr lang="en-US" dirty="0"/>
              <a:t>   *  Has a process hazard review been conducted?</a:t>
            </a:r>
          </a:p>
          <a:p>
            <a:pPr>
              <a:buNone/>
            </a:pPr>
            <a:r>
              <a:rPr lang="en-US" dirty="0"/>
              <a:t>   *  Any significant releases in the last 5 years? </a:t>
            </a:r>
          </a:p>
        </p:txBody>
      </p:sp>
      <p:sp>
        <p:nvSpPr>
          <p:cNvPr id="4" name="Slide Number Placeholder 3"/>
          <p:cNvSpPr>
            <a:spLocks noGrp="1"/>
          </p:cNvSpPr>
          <p:nvPr>
            <p:ph type="sldNum" sz="quarter" idx="12"/>
          </p:nvPr>
        </p:nvSpPr>
        <p:spPr/>
        <p:txBody>
          <a:bodyPr/>
          <a:lstStyle/>
          <a:p>
            <a:pPr>
              <a:defRPr/>
            </a:pPr>
            <a:fld id="{B0D64131-805E-4180-8745-CF917232D1E8}" type="slidenum">
              <a:rPr lang="en-US" altLang="en-US" smtClean="0">
                <a:solidFill>
                  <a:srgbClr val="000000"/>
                </a:solidFill>
              </a:rPr>
              <a:pPr>
                <a:defRPr/>
              </a:pPr>
              <a:t>8</a:t>
            </a:fld>
            <a:endParaRPr lang="en-US" altLang="en-US">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GDC Pilot: Settlement Offer</a:t>
            </a:r>
          </a:p>
        </p:txBody>
      </p:sp>
      <p:sp>
        <p:nvSpPr>
          <p:cNvPr id="3" name="Content Placeholder 2"/>
          <p:cNvSpPr>
            <a:spLocks noGrp="1"/>
          </p:cNvSpPr>
          <p:nvPr>
            <p:ph idx="1"/>
          </p:nvPr>
        </p:nvSpPr>
        <p:spPr>
          <a:xfrm>
            <a:off x="609600" y="1139869"/>
            <a:ext cx="10972800" cy="4991058"/>
          </a:xfrm>
        </p:spPr>
        <p:txBody>
          <a:bodyPr/>
          <a:lstStyle/>
          <a:p>
            <a:r>
              <a:rPr lang="en-US" sz="2800" dirty="0"/>
              <a:t>Offer an expedited settlement if facility has not conducted a process hazard review.</a:t>
            </a:r>
          </a:p>
          <a:p>
            <a:endParaRPr lang="en-US" sz="1200" dirty="0"/>
          </a:p>
          <a:p>
            <a:r>
              <a:rPr lang="en-US" sz="2800" dirty="0"/>
              <a:t>Settlement:</a:t>
            </a:r>
          </a:p>
          <a:p>
            <a:pPr lvl="1"/>
            <a:r>
              <a:rPr lang="en-US" sz="2400" dirty="0"/>
              <a:t>Only one GDC count (failure to identify hazards)</a:t>
            </a:r>
          </a:p>
          <a:p>
            <a:pPr lvl="1"/>
            <a:r>
              <a:rPr lang="en-US" sz="2400" dirty="0"/>
              <a:t>$5,000 penalty</a:t>
            </a:r>
          </a:p>
          <a:p>
            <a:pPr lvl="1"/>
            <a:r>
              <a:rPr lang="en-US" sz="2400" dirty="0"/>
              <a:t>Commit to: </a:t>
            </a:r>
          </a:p>
          <a:p>
            <a:pPr lvl="2"/>
            <a:r>
              <a:rPr lang="en-US" sz="2400" dirty="0"/>
              <a:t>Conduct process hazard review with an expert’s help</a:t>
            </a:r>
          </a:p>
          <a:p>
            <a:pPr lvl="2"/>
            <a:r>
              <a:rPr lang="en-US" sz="2400" dirty="0"/>
              <a:t>Meet with emergency responders and file any missing EPCRA forms</a:t>
            </a:r>
          </a:p>
          <a:p>
            <a:pPr lvl="2"/>
            <a:r>
              <a:rPr lang="en-US" sz="2400" dirty="0"/>
              <a:t>Send short statement re. safety improvement plans</a:t>
            </a:r>
            <a:endParaRPr lang="en-US" dirty="0"/>
          </a:p>
          <a:p>
            <a:pPr lvl="1"/>
            <a:endParaRPr lang="en-US" dirty="0"/>
          </a:p>
          <a:p>
            <a:pPr lvl="1"/>
            <a:endParaRPr lang="en-US" dirty="0"/>
          </a:p>
          <a:p>
            <a:endParaRPr lang="en-US" dirty="0"/>
          </a:p>
        </p:txBody>
      </p:sp>
      <p:sp>
        <p:nvSpPr>
          <p:cNvPr id="5" name="Slide Number Placeholder 4"/>
          <p:cNvSpPr>
            <a:spLocks noGrp="1"/>
          </p:cNvSpPr>
          <p:nvPr>
            <p:ph type="sldNum" sz="quarter" idx="12"/>
          </p:nvPr>
        </p:nvSpPr>
        <p:spPr/>
        <p:txBody>
          <a:bodyPr/>
          <a:lstStyle/>
          <a:p>
            <a:fld id="{9FA9E33A-80BD-4C49-A469-2A01F13B59AF}" type="slidenum">
              <a:rPr lang="en-US" smtClean="0"/>
              <a:pPr/>
              <a:t>9</a:t>
            </a:fld>
            <a:endParaRPr lang="en-US"/>
          </a:p>
        </p:txBody>
      </p:sp>
    </p:spTree>
    <p:extLst>
      <p:ext uri="{BB962C8B-B14F-4D97-AF65-F5344CB8AC3E}">
        <p14:creationId xmlns:p14="http://schemas.microsoft.com/office/powerpoint/2010/main" val="3112059674"/>
      </p:ext>
    </p:extLst>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EsriMapsInfo xmlns="ESRI.ArcGIS.Mapping.OfficeIntegration.PowerPointInfo">
  <Version>Version1</Version>
  <RequiresSignIn>False</RequiresSignIn>
</EsriMapsInfo>
</file>

<file path=customXml/item10.xml><?xml version="1.0" encoding="utf-8"?>
<EsriMapsInfo xmlns="ESRI.ArcGIS.Mapping.OfficeIntegration.PowerPointInfo">
  <Version>Version1</Version>
  <RequiresSignIn>False</RequiresSignIn>
</EsriMapsInfo>
</file>

<file path=customXml/item11.xml><?xml version="1.0" encoding="utf-8"?>
<EsriMapsInfo xmlns="ESRI.ArcGIS.Mapping.OfficeIntegration.PowerPointInfo">
  <Version>Version1</Version>
  <RequiresSignIn>False</RequiresSignIn>
</EsriMapsInfo>
</file>

<file path=customXml/item12.xml><?xml version="1.0" encoding="utf-8"?>
<EsriMapsInfo xmlns="ESRI.ArcGIS.Mapping.OfficeIntegration.PowerPointInfo">
  <Version>Version1</Version>
  <RequiresSignIn>False</RequiresSignIn>
</EsriMapsInfo>
</file>

<file path=customXml/item13.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7.xml><?xml version="1.0" encoding="utf-8"?>
<EsriMapsInfo xmlns="ESRI.ArcGIS.Mapping.OfficeIntegration.PowerPointInfo">
  <Version>Version1</Version>
  <RequiresSignIn>False</RequiresSignIn>
</EsriMapsInfo>
</file>

<file path=customXml/item8.xml><?xml version="1.0" encoding="utf-8"?>
<EsriMapsInfo xmlns="ESRI.ArcGIS.Mapping.OfficeIntegration.PowerPointInfo">
  <Version>Version1</Version>
  <RequiresSignIn>False</RequiresSignIn>
</EsriMapsInfo>
</file>

<file path=customXml/item9.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F10261C4-7CA5-4813-841C-6AAAC7575DB6}">
  <ds:schemaRefs>
    <ds:schemaRef ds:uri="ESRI.ArcGIS.Mapping.OfficeIntegration.PowerPointInfo"/>
  </ds:schemaRefs>
</ds:datastoreItem>
</file>

<file path=customXml/itemProps10.xml><?xml version="1.0" encoding="utf-8"?>
<ds:datastoreItem xmlns:ds="http://schemas.openxmlformats.org/officeDocument/2006/customXml" ds:itemID="{4A2D4F5F-B6B7-46BB-A56F-D0C1E4865DEC}">
  <ds:schemaRefs>
    <ds:schemaRef ds:uri="ESRI.ArcGIS.Mapping.OfficeIntegration.PowerPointInfo"/>
  </ds:schemaRefs>
</ds:datastoreItem>
</file>

<file path=customXml/itemProps11.xml><?xml version="1.0" encoding="utf-8"?>
<ds:datastoreItem xmlns:ds="http://schemas.openxmlformats.org/officeDocument/2006/customXml" ds:itemID="{F6039F84-0FB9-4DFC-A9FB-1CA1286B2107}">
  <ds:schemaRefs>
    <ds:schemaRef ds:uri="ESRI.ArcGIS.Mapping.OfficeIntegration.PowerPointInfo"/>
  </ds:schemaRefs>
</ds:datastoreItem>
</file>

<file path=customXml/itemProps12.xml><?xml version="1.0" encoding="utf-8"?>
<ds:datastoreItem xmlns:ds="http://schemas.openxmlformats.org/officeDocument/2006/customXml" ds:itemID="{F7FC7BBE-DA39-4A03-BC05-27B7BDE0A0B6}">
  <ds:schemaRefs>
    <ds:schemaRef ds:uri="ESRI.ArcGIS.Mapping.OfficeIntegration.PowerPointInfo"/>
  </ds:schemaRefs>
</ds:datastoreItem>
</file>

<file path=customXml/itemProps13.xml><?xml version="1.0" encoding="utf-8"?>
<ds:datastoreItem xmlns:ds="http://schemas.openxmlformats.org/officeDocument/2006/customXml" ds:itemID="{1DACB83F-D101-4D69-9FC7-8430C4ECF222}">
  <ds:schemaRefs>
    <ds:schemaRef ds:uri="ESRI.ArcGIS.Mapping.OfficeIntegration.PowerPointInfo"/>
  </ds:schemaRefs>
</ds:datastoreItem>
</file>

<file path=customXml/itemProps2.xml><?xml version="1.0" encoding="utf-8"?>
<ds:datastoreItem xmlns:ds="http://schemas.openxmlformats.org/officeDocument/2006/customXml" ds:itemID="{745811D0-E6C3-4EC0-A2E0-966427995B96}">
  <ds:schemaRefs>
    <ds:schemaRef ds:uri="ESRI.ArcGIS.Mapping.OfficeIntegration.PowerPointInfo"/>
  </ds:schemaRefs>
</ds:datastoreItem>
</file>

<file path=customXml/itemProps3.xml><?xml version="1.0" encoding="utf-8"?>
<ds:datastoreItem xmlns:ds="http://schemas.openxmlformats.org/officeDocument/2006/customXml" ds:itemID="{86EC5818-B226-4477-9B0D-859537604DB3}">
  <ds:schemaRefs>
    <ds:schemaRef ds:uri="ESRI.ArcGIS.Mapping.OfficeIntegration.PowerPointInfo"/>
  </ds:schemaRefs>
</ds:datastoreItem>
</file>

<file path=customXml/itemProps4.xml><?xml version="1.0" encoding="utf-8"?>
<ds:datastoreItem xmlns:ds="http://schemas.openxmlformats.org/officeDocument/2006/customXml" ds:itemID="{78D9A3A4-3755-4437-A471-5073BEAD1EA8}">
  <ds:schemaRefs>
    <ds:schemaRef ds:uri="ESRI.ArcGIS.Mapping.OfficeIntegration.PowerPointInfo"/>
  </ds:schemaRefs>
</ds:datastoreItem>
</file>

<file path=customXml/itemProps5.xml><?xml version="1.0" encoding="utf-8"?>
<ds:datastoreItem xmlns:ds="http://schemas.openxmlformats.org/officeDocument/2006/customXml" ds:itemID="{AE5B88B4-331C-456D-9A35-FE64C5E87FC8}">
  <ds:schemaRefs>
    <ds:schemaRef ds:uri="ESRI.ArcGIS.Mapping.OfficeIntegration.PowerPointInfo"/>
  </ds:schemaRefs>
</ds:datastoreItem>
</file>

<file path=customXml/itemProps6.xml><?xml version="1.0" encoding="utf-8"?>
<ds:datastoreItem xmlns:ds="http://schemas.openxmlformats.org/officeDocument/2006/customXml" ds:itemID="{FDE17A54-5D15-423D-848F-56634856EED4}">
  <ds:schemaRefs>
    <ds:schemaRef ds:uri="ESRI.ArcGIS.Mapping.OfficeIntegration.PowerPointInfo"/>
  </ds:schemaRefs>
</ds:datastoreItem>
</file>

<file path=customXml/itemProps7.xml><?xml version="1.0" encoding="utf-8"?>
<ds:datastoreItem xmlns:ds="http://schemas.openxmlformats.org/officeDocument/2006/customXml" ds:itemID="{59D7F6B2-F4D6-4545-B59C-6F4E81597754}">
  <ds:schemaRefs>
    <ds:schemaRef ds:uri="ESRI.ArcGIS.Mapping.OfficeIntegration.PowerPointInfo"/>
  </ds:schemaRefs>
</ds:datastoreItem>
</file>

<file path=customXml/itemProps8.xml><?xml version="1.0" encoding="utf-8"?>
<ds:datastoreItem xmlns:ds="http://schemas.openxmlformats.org/officeDocument/2006/customXml" ds:itemID="{BFDBA1DF-9A9D-4B7E-8336-F8F609097EBA}">
  <ds:schemaRefs>
    <ds:schemaRef ds:uri="ESRI.ArcGIS.Mapping.OfficeIntegration.PowerPointInfo"/>
  </ds:schemaRefs>
</ds:datastoreItem>
</file>

<file path=customXml/itemProps9.xml><?xml version="1.0" encoding="utf-8"?>
<ds:datastoreItem xmlns:ds="http://schemas.openxmlformats.org/officeDocument/2006/customXml" ds:itemID="{C21C8ECA-357C-4B0E-B779-F9DE7B5BDBB9}">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otalTime>3366</TotalTime>
  <Words>2224</Words>
  <Application>Microsoft Office PowerPoint</Application>
  <PresentationFormat>Widescreen</PresentationFormat>
  <Paragraphs>264</Paragraphs>
  <Slides>22</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Garamond</vt:lpstr>
      <vt:lpstr>Segoe UI</vt:lpstr>
      <vt:lpstr>Symbol</vt:lpstr>
      <vt:lpstr>Wingdings</vt:lpstr>
      <vt:lpstr>Edge</vt:lpstr>
      <vt:lpstr>Ammonia Refrigeration General Duty Clause (GDC) Pilot Project </vt:lpstr>
      <vt:lpstr>   National Enforcement Initiative (NEI): Reducing Risks of Accidental Releases at Industrial and Chemical Facilities  </vt:lpstr>
      <vt:lpstr>Background on CAA Section 112(r)</vt:lpstr>
      <vt:lpstr>Quick Comparison of CAA Section 112(r): GDC and RMP</vt:lpstr>
      <vt:lpstr>General Duty Clause Pilot</vt:lpstr>
      <vt:lpstr>Traditional General Duty Clause Enforcement</vt:lpstr>
      <vt:lpstr>General Duty Clause Pilot</vt:lpstr>
      <vt:lpstr>GDC Pilot: Information Request</vt:lpstr>
      <vt:lpstr>GDC Pilot: Settlement Offer</vt:lpstr>
      <vt:lpstr>Impact of GDC Pilot</vt:lpstr>
      <vt:lpstr>PowerPoint Presentation</vt:lpstr>
      <vt:lpstr>EPA’s work with Ice rinks</vt:lpstr>
      <vt:lpstr>Ice Rink work</vt:lpstr>
      <vt:lpstr>Available Resources for Ammonia Refrigeration Facilities</vt:lpstr>
      <vt:lpstr> Online Resource: Compliance Assistance Tools and Resources for Ammonia Refrigeration Facilities</vt:lpstr>
      <vt:lpstr>Ammonia Refrigeration Manual</vt:lpstr>
      <vt:lpstr>Key Safety Standards Document</vt:lpstr>
      <vt:lpstr>Chemical Accident Prevention Video </vt:lpstr>
      <vt:lpstr>CAMEO Chemicals</vt:lpstr>
      <vt:lpstr>Regulatory page for Ammonia  Cameo Chemicals</vt:lpstr>
      <vt:lpstr>EPA eDisclosure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Issuing Emergency Orders to Prevent Ammonia Releases from Refrigeration Systems</dc:title>
  <dc:creator>Smith, Catherine</dc:creator>
  <cp:lastModifiedBy>GCAP Training</cp:lastModifiedBy>
  <cp:revision>191</cp:revision>
  <cp:lastPrinted>2018-09-28T19:04:56Z</cp:lastPrinted>
  <dcterms:created xsi:type="dcterms:W3CDTF">2014-10-06T15:40:45Z</dcterms:created>
  <dcterms:modified xsi:type="dcterms:W3CDTF">2019-03-13T15:45:25Z</dcterms:modified>
</cp:coreProperties>
</file>